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63" r:id="rId2"/>
  </p:sldIdLst>
  <p:sldSz cx="32918400" cy="21945600"/>
  <p:notesSz cx="31954788" cy="50149125"/>
  <p:embeddedFontLst>
    <p:embeddedFont>
      <p:font typeface="Cambria Math" panose="02040503050406030204" pitchFamily="18" charset="0"/>
      <p:regular r:id="rId5"/>
    </p:embeddedFont>
    <p:embeddedFont>
      <p:font typeface="Libre Baskerville" panose="02010600030101010101" charset="0"/>
      <p:bold r:id="rId6"/>
    </p:embeddedFont>
    <p:embeddedFont>
      <p:font typeface="Montserrat Light" panose="02010600030101010101" charset="0"/>
      <p:regular r:id="rId7"/>
    </p:embeddedFont>
    <p:embeddedFont>
      <p:font typeface="华文仿宋" panose="02010600040101010101" pitchFamily="2" charset="-122"/>
      <p:regular r:id="rId8"/>
    </p:embeddedFont>
  </p:embeddedFontLst>
  <p:custDataLst>
    <p:tags r:id="rId9"/>
  </p:custDataLst>
  <p:defaultTextStyle>
    <a:defPPr>
      <a:defRPr lang="en-US"/>
    </a:defPPr>
    <a:lvl1pPr algn="l" rtl="0" eaLnBrk="0" fontAlgn="base" hangingPunct="0">
      <a:spcBef>
        <a:spcPct val="0"/>
      </a:spcBef>
      <a:spcAft>
        <a:spcPct val="0"/>
      </a:spcAft>
      <a:defRPr sz="1714" kern="1200">
        <a:solidFill>
          <a:schemeClr val="tx1"/>
        </a:solidFill>
        <a:latin typeface="Times New Roman" pitchFamily="18" charset="0"/>
        <a:ea typeface="+mn-ea"/>
        <a:cs typeface="+mn-cs"/>
      </a:defRPr>
    </a:lvl1pPr>
    <a:lvl2pPr marL="326532" algn="l" rtl="0" eaLnBrk="0" fontAlgn="base" hangingPunct="0">
      <a:spcBef>
        <a:spcPct val="0"/>
      </a:spcBef>
      <a:spcAft>
        <a:spcPct val="0"/>
      </a:spcAft>
      <a:defRPr sz="1714" kern="1200">
        <a:solidFill>
          <a:schemeClr val="tx1"/>
        </a:solidFill>
        <a:latin typeface="Times New Roman" pitchFamily="18" charset="0"/>
        <a:ea typeface="+mn-ea"/>
        <a:cs typeface="+mn-cs"/>
      </a:defRPr>
    </a:lvl2pPr>
    <a:lvl3pPr marL="653064" algn="l" rtl="0" eaLnBrk="0" fontAlgn="base" hangingPunct="0">
      <a:spcBef>
        <a:spcPct val="0"/>
      </a:spcBef>
      <a:spcAft>
        <a:spcPct val="0"/>
      </a:spcAft>
      <a:defRPr sz="1714" kern="1200">
        <a:solidFill>
          <a:schemeClr val="tx1"/>
        </a:solidFill>
        <a:latin typeface="Times New Roman" pitchFamily="18" charset="0"/>
        <a:ea typeface="+mn-ea"/>
        <a:cs typeface="+mn-cs"/>
      </a:defRPr>
    </a:lvl3pPr>
    <a:lvl4pPr marL="979597" algn="l" rtl="0" eaLnBrk="0" fontAlgn="base" hangingPunct="0">
      <a:spcBef>
        <a:spcPct val="0"/>
      </a:spcBef>
      <a:spcAft>
        <a:spcPct val="0"/>
      </a:spcAft>
      <a:defRPr sz="1714" kern="1200">
        <a:solidFill>
          <a:schemeClr val="tx1"/>
        </a:solidFill>
        <a:latin typeface="Times New Roman" pitchFamily="18" charset="0"/>
        <a:ea typeface="+mn-ea"/>
        <a:cs typeface="+mn-cs"/>
      </a:defRPr>
    </a:lvl4pPr>
    <a:lvl5pPr marL="1306129" algn="l" rtl="0" eaLnBrk="0" fontAlgn="base" hangingPunct="0">
      <a:spcBef>
        <a:spcPct val="0"/>
      </a:spcBef>
      <a:spcAft>
        <a:spcPct val="0"/>
      </a:spcAft>
      <a:defRPr sz="1714" kern="1200">
        <a:solidFill>
          <a:schemeClr val="tx1"/>
        </a:solidFill>
        <a:latin typeface="Times New Roman" pitchFamily="18" charset="0"/>
        <a:ea typeface="+mn-ea"/>
        <a:cs typeface="+mn-cs"/>
      </a:defRPr>
    </a:lvl5pPr>
    <a:lvl6pPr marL="1632661" algn="l" defTabSz="653064" rtl="0" eaLnBrk="1" latinLnBrk="0" hangingPunct="1">
      <a:defRPr sz="1714" kern="1200">
        <a:solidFill>
          <a:schemeClr val="tx1"/>
        </a:solidFill>
        <a:latin typeface="Times New Roman" pitchFamily="18" charset="0"/>
        <a:ea typeface="+mn-ea"/>
        <a:cs typeface="+mn-cs"/>
      </a:defRPr>
    </a:lvl6pPr>
    <a:lvl7pPr marL="1959193" algn="l" defTabSz="653064" rtl="0" eaLnBrk="1" latinLnBrk="0" hangingPunct="1">
      <a:defRPr sz="1714" kern="1200">
        <a:solidFill>
          <a:schemeClr val="tx1"/>
        </a:solidFill>
        <a:latin typeface="Times New Roman" pitchFamily="18" charset="0"/>
        <a:ea typeface="+mn-ea"/>
        <a:cs typeface="+mn-cs"/>
      </a:defRPr>
    </a:lvl7pPr>
    <a:lvl8pPr marL="2285726" algn="l" defTabSz="653064" rtl="0" eaLnBrk="1" latinLnBrk="0" hangingPunct="1">
      <a:defRPr sz="1714" kern="1200">
        <a:solidFill>
          <a:schemeClr val="tx1"/>
        </a:solidFill>
        <a:latin typeface="Times New Roman" pitchFamily="18" charset="0"/>
        <a:ea typeface="+mn-ea"/>
        <a:cs typeface="+mn-cs"/>
      </a:defRPr>
    </a:lvl8pPr>
    <a:lvl9pPr marL="2612258" algn="l" defTabSz="653064" rtl="0" eaLnBrk="1" latinLnBrk="0" hangingPunct="1">
      <a:defRPr sz="1714"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3312" userDrawn="1">
          <p15:clr>
            <a:srgbClr val="A4A3A4"/>
          </p15:clr>
        </p15:guide>
        <p15:guide id="2" orient="horz" pos="3755" userDrawn="1">
          <p15:clr>
            <a:srgbClr val="A4A3A4"/>
          </p15:clr>
        </p15:guide>
        <p15:guide id="3" orient="horz" pos="2355" userDrawn="1">
          <p15:clr>
            <a:srgbClr val="A4A3A4"/>
          </p15:clr>
        </p15:guide>
        <p15:guide id="4" orient="horz" pos="4164" userDrawn="1">
          <p15:clr>
            <a:srgbClr val="A4A3A4"/>
          </p15:clr>
        </p15:guide>
        <p15:guide id="5" pos="540" userDrawn="1">
          <p15:clr>
            <a:srgbClr val="A4A3A4"/>
          </p15:clr>
        </p15:guide>
        <p15:guide id="6" pos="5184" userDrawn="1">
          <p15:clr>
            <a:srgbClr val="A4A3A4"/>
          </p15:clr>
        </p15:guide>
        <p15:guide id="7" pos="5544" userDrawn="1">
          <p15:clr>
            <a:srgbClr val="A4A3A4"/>
          </p15:clr>
        </p15:guide>
        <p15:guide id="8" pos="10188" userDrawn="1">
          <p15:clr>
            <a:srgbClr val="A4A3A4"/>
          </p15:clr>
        </p15:guide>
        <p15:guide id="9" pos="10548" userDrawn="1">
          <p15:clr>
            <a:srgbClr val="A4A3A4"/>
          </p15:clr>
        </p15:guide>
        <p15:guide id="10" pos="15192" userDrawn="1">
          <p15:clr>
            <a:srgbClr val="A4A3A4"/>
          </p15:clr>
        </p15:guide>
        <p15:guide id="11" pos="15552" userDrawn="1">
          <p15:clr>
            <a:srgbClr val="A4A3A4"/>
          </p15:clr>
        </p15:guide>
        <p15:guide id="12" pos="20196" userDrawn="1">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2A5"/>
    <a:srgbClr val="DCE1C8"/>
    <a:srgbClr val="235078"/>
    <a:srgbClr val="EAEAEA"/>
    <a:srgbClr val="EEEEEE"/>
    <a:srgbClr val="006699"/>
    <a:srgbClr val="CC3300"/>
    <a:srgbClr val="006600"/>
    <a:srgbClr val="336699"/>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60" autoAdjust="0"/>
  </p:normalViewPr>
  <p:slideViewPr>
    <p:cSldViewPr>
      <p:cViewPr varScale="1">
        <p:scale>
          <a:sx n="21" d="100"/>
          <a:sy n="21" d="100"/>
        </p:scale>
        <p:origin x="1312" y="12"/>
      </p:cViewPr>
      <p:guideLst>
        <p:guide orient="horz" pos="13312"/>
        <p:guide orient="horz" pos="3755"/>
        <p:guide orient="horz" pos="2355"/>
        <p:guide orient="horz" pos="4164"/>
        <p:guide pos="540"/>
        <p:guide pos="5184"/>
        <p:guide pos="5544"/>
        <p:guide pos="10188"/>
        <p:guide pos="10548"/>
        <p:guide pos="15192"/>
        <p:guide pos="15552"/>
        <p:guide pos="201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viewProps" Target="viewProps.xml"/><Relationship Id="rId5" Type="http://schemas.openxmlformats.org/officeDocument/2006/relationships/font" Target="fonts/font1.fntdata"/><Relationship Id="rId10" Type="http://schemas.openxmlformats.org/officeDocument/2006/relationships/presProps" Target="presProps.xml"/><Relationship Id="rId4" Type="http://schemas.openxmlformats.org/officeDocument/2006/relationships/handoutMaster" Target="handoutMasters/handoutMaster1.xml"/><Relationship Id="rId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1816100" y="3757613"/>
            <a:ext cx="281209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857" kern="1200">
        <a:solidFill>
          <a:schemeClr val="tx1"/>
        </a:solidFill>
        <a:latin typeface="Times New Roman" pitchFamily="18" charset="0"/>
        <a:ea typeface="+mn-ea"/>
        <a:cs typeface="+mn-cs"/>
      </a:defRPr>
    </a:lvl1pPr>
    <a:lvl2pPr marL="326532" algn="l" rtl="0" eaLnBrk="0" fontAlgn="base" hangingPunct="0">
      <a:spcBef>
        <a:spcPct val="30000"/>
      </a:spcBef>
      <a:spcAft>
        <a:spcPct val="0"/>
      </a:spcAft>
      <a:defRPr sz="857" kern="1200">
        <a:solidFill>
          <a:schemeClr val="tx1"/>
        </a:solidFill>
        <a:latin typeface="Times New Roman" pitchFamily="18" charset="0"/>
        <a:ea typeface="+mn-ea"/>
        <a:cs typeface="+mn-cs"/>
      </a:defRPr>
    </a:lvl2pPr>
    <a:lvl3pPr marL="653064" algn="l" rtl="0" eaLnBrk="0" fontAlgn="base" hangingPunct="0">
      <a:spcBef>
        <a:spcPct val="30000"/>
      </a:spcBef>
      <a:spcAft>
        <a:spcPct val="0"/>
      </a:spcAft>
      <a:defRPr sz="857" kern="1200">
        <a:solidFill>
          <a:schemeClr val="tx1"/>
        </a:solidFill>
        <a:latin typeface="Times New Roman" pitchFamily="18" charset="0"/>
        <a:ea typeface="+mn-ea"/>
        <a:cs typeface="+mn-cs"/>
      </a:defRPr>
    </a:lvl3pPr>
    <a:lvl4pPr marL="979597" algn="l" rtl="0" eaLnBrk="0" fontAlgn="base" hangingPunct="0">
      <a:spcBef>
        <a:spcPct val="30000"/>
      </a:spcBef>
      <a:spcAft>
        <a:spcPct val="0"/>
      </a:spcAft>
      <a:defRPr sz="857" kern="1200">
        <a:solidFill>
          <a:schemeClr val="tx1"/>
        </a:solidFill>
        <a:latin typeface="Times New Roman" pitchFamily="18" charset="0"/>
        <a:ea typeface="+mn-ea"/>
        <a:cs typeface="+mn-cs"/>
      </a:defRPr>
    </a:lvl4pPr>
    <a:lvl5pPr marL="1306129" algn="l" rtl="0" eaLnBrk="0" fontAlgn="base" hangingPunct="0">
      <a:spcBef>
        <a:spcPct val="30000"/>
      </a:spcBef>
      <a:spcAft>
        <a:spcPct val="0"/>
      </a:spcAft>
      <a:defRPr sz="857" kern="1200">
        <a:solidFill>
          <a:schemeClr val="tx1"/>
        </a:solidFill>
        <a:latin typeface="Times New Roman" pitchFamily="18" charset="0"/>
        <a:ea typeface="+mn-ea"/>
        <a:cs typeface="+mn-cs"/>
      </a:defRPr>
    </a:lvl5pPr>
    <a:lvl6pPr marL="1632661" algn="l" defTabSz="653064" rtl="0" eaLnBrk="1" latinLnBrk="0" hangingPunct="1">
      <a:defRPr sz="857" kern="1200">
        <a:solidFill>
          <a:schemeClr val="tx1"/>
        </a:solidFill>
        <a:latin typeface="+mn-lt"/>
        <a:ea typeface="+mn-ea"/>
        <a:cs typeface="+mn-cs"/>
      </a:defRPr>
    </a:lvl6pPr>
    <a:lvl7pPr marL="1959193" algn="l" defTabSz="653064" rtl="0" eaLnBrk="1" latinLnBrk="0" hangingPunct="1">
      <a:defRPr sz="857" kern="1200">
        <a:solidFill>
          <a:schemeClr val="tx1"/>
        </a:solidFill>
        <a:latin typeface="+mn-lt"/>
        <a:ea typeface="+mn-ea"/>
        <a:cs typeface="+mn-cs"/>
      </a:defRPr>
    </a:lvl7pPr>
    <a:lvl8pPr marL="2285726" algn="l" defTabSz="653064" rtl="0" eaLnBrk="1" latinLnBrk="0" hangingPunct="1">
      <a:defRPr sz="857" kern="1200">
        <a:solidFill>
          <a:schemeClr val="tx1"/>
        </a:solidFill>
        <a:latin typeface="+mn-lt"/>
        <a:ea typeface="+mn-ea"/>
        <a:cs typeface="+mn-cs"/>
      </a:defRPr>
    </a:lvl8pPr>
    <a:lvl9pPr marL="2612258" algn="l" defTabSz="653064" rtl="0" eaLnBrk="1" latinLnBrk="0" hangingPunct="1">
      <a:defRPr sz="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a:xfrm>
            <a:off x="1816100" y="3757613"/>
            <a:ext cx="28120975" cy="18748375"/>
          </a:xfrm>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093" y="6817784"/>
            <a:ext cx="27980218" cy="4703233"/>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4938184" y="12435417"/>
            <a:ext cx="23042032" cy="5609167"/>
          </a:xfrm>
        </p:spPr>
        <p:txBody>
          <a:bodyPr/>
          <a:lstStyle>
            <a:defPPr>
              <a:defRPr kern="1200" smtId="4294967295"/>
            </a:defPPr>
            <a:lvl1pPr marL="0" indent="0" algn="ctr">
              <a:buNone/>
              <a:defRPr/>
            </a:lvl1pPr>
            <a:lvl2pPr marL="304815" indent="0" algn="ctr">
              <a:buNone/>
              <a:defRPr/>
            </a:lvl2pPr>
            <a:lvl3pPr marL="609630" indent="0" algn="ctr">
              <a:buNone/>
              <a:defRPr/>
            </a:lvl3pPr>
            <a:lvl4pPr marL="914446" indent="0" algn="ctr">
              <a:buNone/>
              <a:defRPr/>
            </a:lvl4pPr>
            <a:lvl5pPr marL="1219261" indent="0" algn="ctr">
              <a:buNone/>
              <a:defRPr/>
            </a:lvl5pPr>
            <a:lvl6pPr marL="1524076" indent="0" algn="ctr">
              <a:buNone/>
              <a:defRPr/>
            </a:lvl6pPr>
            <a:lvl7pPr marL="1828891" indent="0" algn="ctr">
              <a:buNone/>
              <a:defRPr/>
            </a:lvl7pPr>
            <a:lvl8pPr marL="2133707" indent="0" algn="ctr">
              <a:buNone/>
              <a:defRPr/>
            </a:lvl8pPr>
            <a:lvl9pPr marL="2438522"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453727" y="1950509"/>
            <a:ext cx="6994525" cy="17556693"/>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470151" y="1950509"/>
            <a:ext cx="20881977" cy="17556693"/>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6" y="14102293"/>
            <a:ext cx="27980218" cy="4358217"/>
          </a:xfrm>
        </p:spPr>
        <p:txBody>
          <a:bodyPr anchor="t"/>
          <a:lstStyle>
            <a:defPPr>
              <a:defRPr kern="1200" smtId="4294967295"/>
            </a:defPPr>
            <a:lvl1pPr algn="l">
              <a:defRPr sz="2667" b="1" cap="all"/>
            </a:lvl1pPr>
          </a:lstStyle>
          <a:p>
            <a:r>
              <a:rPr lang="en-US"/>
              <a:t>Click to edit Master title style</a:t>
            </a:r>
          </a:p>
        </p:txBody>
      </p:sp>
      <p:sp>
        <p:nvSpPr>
          <p:cNvPr id="3" name="Text Placeholder 2"/>
          <p:cNvSpPr>
            <a:spLocks noGrp="1"/>
          </p:cNvSpPr>
          <p:nvPr>
            <p:ph type="body" idx="1"/>
          </p:nvPr>
        </p:nvSpPr>
        <p:spPr>
          <a:xfrm>
            <a:off x="2600326" y="9301692"/>
            <a:ext cx="27980218" cy="4800600"/>
          </a:xfrm>
        </p:spPr>
        <p:txBody>
          <a:bodyPr anchor="b"/>
          <a:lstStyle>
            <a:defPPr>
              <a:defRPr kern="1200" smtId="4294967295"/>
            </a:defPPr>
            <a:lvl1pPr marL="0" indent="0">
              <a:buNone/>
              <a:defRPr sz="1333"/>
            </a:lvl1pPr>
            <a:lvl2pPr marL="304815" indent="0">
              <a:buNone/>
              <a:defRPr sz="1200"/>
            </a:lvl2pPr>
            <a:lvl3pPr marL="609630" indent="0">
              <a:buNone/>
              <a:defRPr sz="1067"/>
            </a:lvl3pPr>
            <a:lvl4pPr marL="914446" indent="0">
              <a:buNone/>
              <a:defRPr sz="933"/>
            </a:lvl4pPr>
            <a:lvl5pPr marL="1219261" indent="0">
              <a:buNone/>
              <a:defRPr sz="933"/>
            </a:lvl5pPr>
            <a:lvl6pPr marL="1524076" indent="0">
              <a:buNone/>
              <a:defRPr sz="933"/>
            </a:lvl6pPr>
            <a:lvl7pPr marL="1828891" indent="0">
              <a:buNone/>
              <a:defRPr sz="933"/>
            </a:lvl7pPr>
            <a:lvl8pPr marL="2133707" indent="0">
              <a:buNone/>
              <a:defRPr sz="933"/>
            </a:lvl8pPr>
            <a:lvl9pPr marL="2438522" indent="0">
              <a:buNone/>
              <a:defRPr sz="933"/>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470151" y="6339418"/>
            <a:ext cx="13938248" cy="13167782"/>
          </a:xfrm>
        </p:spPr>
        <p:txBody>
          <a:bodyPr/>
          <a:lstStyle>
            <a:defPPr>
              <a:defRPr kern="1200" smtId="4294967295"/>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0002" y="6339418"/>
            <a:ext cx="13938248" cy="13167782"/>
          </a:xfrm>
        </p:spPr>
        <p:txBody>
          <a:bodyPr/>
          <a:lstStyle>
            <a:defPPr>
              <a:defRPr kern="1200" smtId="4294967295"/>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710" y="878417"/>
            <a:ext cx="29626982" cy="36576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709" y="4912784"/>
            <a:ext cx="14544675" cy="2046817"/>
          </a:xfrm>
        </p:spPr>
        <p:txBody>
          <a:bodyPr anchor="b"/>
          <a:lstStyle>
            <a:defPPr>
              <a:defRPr kern="1200" smtId="4294967295"/>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1645709" y="6959600"/>
            <a:ext cx="14544675" cy="12643908"/>
          </a:xfrm>
        </p:spPr>
        <p:txBody>
          <a:bodyPr/>
          <a:lstStyle>
            <a:defPPr>
              <a:defRPr kern="1200" smtId="4294967295"/>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1666" y="4912784"/>
            <a:ext cx="14551027" cy="2046817"/>
          </a:xfrm>
        </p:spPr>
        <p:txBody>
          <a:bodyPr anchor="b"/>
          <a:lstStyle>
            <a:defPPr>
              <a:defRPr kern="1200" smtId="4294967295"/>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16721666" y="6959600"/>
            <a:ext cx="14551027" cy="12643908"/>
          </a:xfrm>
        </p:spPr>
        <p:txBody>
          <a:bodyPr/>
          <a:lstStyle>
            <a:defPPr>
              <a:defRPr kern="1200" smtId="4294967295"/>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709" y="874184"/>
            <a:ext cx="10829925" cy="3717925"/>
          </a:xfrm>
        </p:spPr>
        <p:txBody>
          <a:bodyPr anchor="b"/>
          <a:lstStyle>
            <a:defPPr>
              <a:defRPr kern="1200" smtId="4294967295"/>
            </a:defPPr>
            <a:lvl1pPr algn="l">
              <a:defRPr sz="1333" b="1"/>
            </a:lvl1pPr>
          </a:lstStyle>
          <a:p>
            <a:r>
              <a:rPr lang="en-US"/>
              <a:t>Click to edit Master title style</a:t>
            </a:r>
          </a:p>
        </p:txBody>
      </p:sp>
      <p:sp>
        <p:nvSpPr>
          <p:cNvPr id="3" name="Content Placeholder 2"/>
          <p:cNvSpPr>
            <a:spLocks noGrp="1"/>
          </p:cNvSpPr>
          <p:nvPr>
            <p:ph idx="1"/>
          </p:nvPr>
        </p:nvSpPr>
        <p:spPr>
          <a:xfrm>
            <a:off x="12870392" y="874184"/>
            <a:ext cx="18402300" cy="18729325"/>
          </a:xfrm>
        </p:spPr>
        <p:txBody>
          <a:bodyPr/>
          <a:lstStyle>
            <a:defPPr>
              <a:defRPr kern="1200" smtId="4294967295"/>
            </a:defPPr>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709" y="4592109"/>
            <a:ext cx="10829925" cy="15011400"/>
          </a:xfrm>
        </p:spPr>
        <p:txBody>
          <a:bodyPr/>
          <a:lstStyle>
            <a:defPPr>
              <a:defRPr kern="1200" smtId="4294967295"/>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659" y="15361710"/>
            <a:ext cx="19750618" cy="1813983"/>
          </a:xfrm>
        </p:spPr>
        <p:txBody>
          <a:bodyPr anchor="b"/>
          <a:lstStyle>
            <a:defPPr>
              <a:defRPr kern="1200" smtId="4294967295"/>
            </a:defPPr>
            <a:lvl1pPr algn="l">
              <a:defRPr sz="1333" b="1"/>
            </a:lvl1pPr>
          </a:lstStyle>
          <a:p>
            <a:r>
              <a:rPr lang="en-US"/>
              <a:t>Click to edit Master title style</a:t>
            </a:r>
          </a:p>
        </p:txBody>
      </p:sp>
      <p:sp>
        <p:nvSpPr>
          <p:cNvPr id="3" name="Picture Placeholder 2"/>
          <p:cNvSpPr>
            <a:spLocks noGrp="1"/>
          </p:cNvSpPr>
          <p:nvPr>
            <p:ph type="pic" idx="1"/>
          </p:nvPr>
        </p:nvSpPr>
        <p:spPr>
          <a:xfrm>
            <a:off x="6452659" y="1961092"/>
            <a:ext cx="19750618" cy="13166725"/>
          </a:xfrm>
        </p:spPr>
        <p:txBody>
          <a:bodyPr/>
          <a:lstStyle>
            <a:defPPr>
              <a:defRPr kern="1200" smtId="4294967295"/>
            </a:defPPr>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6452659" y="17175693"/>
            <a:ext cx="19750618" cy="2574925"/>
          </a:xfrm>
        </p:spPr>
        <p:txBody>
          <a:bodyPr/>
          <a:lstStyle>
            <a:defPPr>
              <a:defRPr kern="1200" smtId="4294967295"/>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0094B3"/>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470548" y="1950509"/>
            <a:ext cx="27977306"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470548" y="6339417"/>
            <a:ext cx="27977306" cy="13167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470547" y="19995093"/>
            <a:ext cx="6858000" cy="1462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defTabSz="2844942">
              <a:defRPr sz="4334"/>
            </a:lvl1pPr>
          </a:lstStyle>
          <a:p>
            <a:pPr>
              <a:defRPr/>
            </a:pPr>
            <a:endParaRPr lang="en-US"/>
          </a:p>
        </p:txBody>
      </p:sp>
      <p:sp>
        <p:nvSpPr>
          <p:cNvPr id="1029" name="Rectangle 5"/>
          <p:cNvSpPr>
            <a:spLocks noGrp="1" noChangeArrowheads="1"/>
          </p:cNvSpPr>
          <p:nvPr>
            <p:ph type="ftr" sz="quarter" idx="3"/>
          </p:nvPr>
        </p:nvSpPr>
        <p:spPr bwMode="auto">
          <a:xfrm>
            <a:off x="11245454" y="19995093"/>
            <a:ext cx="10427494" cy="1462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ctr" defTabSz="2844942">
              <a:defRPr sz="4334"/>
            </a:lvl1pPr>
          </a:lstStyle>
          <a:p>
            <a:pPr>
              <a:defRPr/>
            </a:pPr>
            <a:endParaRPr lang="en-US"/>
          </a:p>
        </p:txBody>
      </p:sp>
      <p:sp>
        <p:nvSpPr>
          <p:cNvPr id="1030" name="Rectangle 6"/>
          <p:cNvSpPr>
            <a:spLocks noGrp="1" noChangeArrowheads="1"/>
          </p:cNvSpPr>
          <p:nvPr>
            <p:ph type="sldNum" sz="quarter" idx="4"/>
          </p:nvPr>
        </p:nvSpPr>
        <p:spPr bwMode="auto">
          <a:xfrm>
            <a:off x="23589855" y="19995093"/>
            <a:ext cx="6858000" cy="1462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r" defTabSz="2844942">
              <a:defRPr sz="4334"/>
            </a:lvl1pPr>
          </a:lstStyle>
          <a:p>
            <a:pPr>
              <a:defRPr/>
            </a:pPr>
            <a:fld id="{469A0CB4-D18D-4AEF-B324-9EDF067D136D}" type="slidenum">
              <a:rPr lang="en-US"/>
              <a:pPr>
                <a:defRPr/>
              </a:pPr>
              <a:t>‹#›</a:t>
            </a:fld>
            <a:endParaRPr lang="en-US"/>
          </a:p>
        </p:txBody>
      </p:sp>
      <p:pic>
        <p:nvPicPr>
          <p:cNvPr id="1031" name="New picture"/>
          <p:cNvPicPr/>
          <p:nvPr/>
        </p:nvPicPr>
        <p:blipFill>
          <a:blip r:embed="rId13"/>
          <a:stretch>
            <a:fillRect/>
          </a:stretch>
        </p:blipFill>
        <p:spPr>
          <a:xfrm rot="16200000">
            <a:off x="-11506200" y="10972800"/>
            <a:ext cx="14274800" cy="4368800"/>
          </a:xfrm>
          <a:prstGeom prst="rect">
            <a:avLst/>
          </a:prstGeom>
        </p:spPr>
      </p:pic>
      <p:pic>
        <p:nvPicPr>
          <p:cNvPr id="1032" name="New picture"/>
          <p:cNvPicPr/>
          <p:nvPr/>
        </p:nvPicPr>
        <p:blipFill>
          <a:blip r:embed="rId13"/>
          <a:stretch>
            <a:fillRect/>
          </a:stretch>
        </p:blipFill>
        <p:spPr>
          <a:xfrm rot="5400000">
            <a:off x="30149800" y="10972800"/>
            <a:ext cx="14274800" cy="4368800"/>
          </a:xfrm>
          <a:prstGeom prst="rect">
            <a:avLst/>
          </a:prstGeom>
        </p:spPr>
      </p:pic>
      <p:pic>
        <p:nvPicPr>
          <p:cNvPr id="1033" name="New picture"/>
          <p:cNvPicPr/>
          <p:nvPr/>
        </p:nvPicPr>
        <p:blipFill>
          <a:blip r:embed="rId14"/>
          <a:stretch>
            <a:fillRect/>
          </a:stretch>
        </p:blipFill>
        <p:spPr>
          <a:xfrm>
            <a:off x="1473200" y="22453600"/>
            <a:ext cx="29972000" cy="1549400"/>
          </a:xfrm>
          <a:prstGeom prst="rect">
            <a:avLst/>
          </a:prstGeom>
        </p:spPr>
      </p:pic>
      <p:sp>
        <p:nvSpPr>
          <p:cNvPr id="1034" name="New shape"/>
          <p:cNvSpPr/>
          <p:nvPr/>
        </p:nvSpPr>
        <p:spPr>
          <a:xfrm>
            <a:off x="14732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persuadingsapphire  Size: 36x24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2844942" rtl="0" eaLnBrk="0" fontAlgn="base" hangingPunct="0">
        <a:spcBef>
          <a:spcPct val="0"/>
        </a:spcBef>
        <a:spcAft>
          <a:spcPct val="0"/>
        </a:spcAft>
        <a:defRPr sz="13667">
          <a:solidFill>
            <a:schemeClr val="tx2"/>
          </a:solidFill>
          <a:latin typeface="+mj-lt"/>
          <a:ea typeface="+mj-ea"/>
          <a:cs typeface="+mj-cs"/>
        </a:defRPr>
      </a:lvl1pPr>
      <a:lvl2pPr algn="ctr" defTabSz="2844942" rtl="0" eaLnBrk="0" fontAlgn="base" hangingPunct="0">
        <a:spcBef>
          <a:spcPct val="0"/>
        </a:spcBef>
        <a:spcAft>
          <a:spcPct val="0"/>
        </a:spcAft>
        <a:defRPr sz="13667">
          <a:solidFill>
            <a:schemeClr val="tx2"/>
          </a:solidFill>
          <a:latin typeface="Times New Roman" pitchFamily="18" charset="0"/>
        </a:defRPr>
      </a:lvl2pPr>
      <a:lvl3pPr algn="ctr" defTabSz="2844942" rtl="0" eaLnBrk="0" fontAlgn="base" hangingPunct="0">
        <a:spcBef>
          <a:spcPct val="0"/>
        </a:spcBef>
        <a:spcAft>
          <a:spcPct val="0"/>
        </a:spcAft>
        <a:defRPr sz="13667">
          <a:solidFill>
            <a:schemeClr val="tx2"/>
          </a:solidFill>
          <a:latin typeface="Times New Roman" pitchFamily="18" charset="0"/>
        </a:defRPr>
      </a:lvl3pPr>
      <a:lvl4pPr algn="ctr" defTabSz="2844942" rtl="0" eaLnBrk="0" fontAlgn="base" hangingPunct="0">
        <a:spcBef>
          <a:spcPct val="0"/>
        </a:spcBef>
        <a:spcAft>
          <a:spcPct val="0"/>
        </a:spcAft>
        <a:defRPr sz="13667">
          <a:solidFill>
            <a:schemeClr val="tx2"/>
          </a:solidFill>
          <a:latin typeface="Times New Roman" pitchFamily="18" charset="0"/>
        </a:defRPr>
      </a:lvl4pPr>
      <a:lvl5pPr algn="ctr" defTabSz="2844942" rtl="0" eaLnBrk="0" fontAlgn="base" hangingPunct="0">
        <a:spcBef>
          <a:spcPct val="0"/>
        </a:spcBef>
        <a:spcAft>
          <a:spcPct val="0"/>
        </a:spcAft>
        <a:defRPr sz="13667">
          <a:solidFill>
            <a:schemeClr val="tx2"/>
          </a:solidFill>
          <a:latin typeface="Times New Roman" pitchFamily="18" charset="0"/>
        </a:defRPr>
      </a:lvl5pPr>
      <a:lvl6pPr marL="304815" algn="ctr" defTabSz="2844942" rtl="0" eaLnBrk="0" fontAlgn="base" hangingPunct="0">
        <a:spcBef>
          <a:spcPct val="0"/>
        </a:spcBef>
        <a:spcAft>
          <a:spcPct val="0"/>
        </a:spcAft>
        <a:defRPr sz="13667">
          <a:solidFill>
            <a:schemeClr val="tx2"/>
          </a:solidFill>
          <a:latin typeface="Times New Roman" pitchFamily="18" charset="0"/>
        </a:defRPr>
      </a:lvl6pPr>
      <a:lvl7pPr marL="609630" algn="ctr" defTabSz="2844942" rtl="0" eaLnBrk="0" fontAlgn="base" hangingPunct="0">
        <a:spcBef>
          <a:spcPct val="0"/>
        </a:spcBef>
        <a:spcAft>
          <a:spcPct val="0"/>
        </a:spcAft>
        <a:defRPr sz="13667">
          <a:solidFill>
            <a:schemeClr val="tx2"/>
          </a:solidFill>
          <a:latin typeface="Times New Roman" pitchFamily="18" charset="0"/>
        </a:defRPr>
      </a:lvl7pPr>
      <a:lvl8pPr marL="914446" algn="ctr" defTabSz="2844942" rtl="0" eaLnBrk="0" fontAlgn="base" hangingPunct="0">
        <a:spcBef>
          <a:spcPct val="0"/>
        </a:spcBef>
        <a:spcAft>
          <a:spcPct val="0"/>
        </a:spcAft>
        <a:defRPr sz="13667">
          <a:solidFill>
            <a:schemeClr val="tx2"/>
          </a:solidFill>
          <a:latin typeface="Times New Roman" pitchFamily="18" charset="0"/>
        </a:defRPr>
      </a:lvl8pPr>
      <a:lvl9pPr marL="1219261" algn="ctr" defTabSz="2844942" rtl="0" eaLnBrk="0" fontAlgn="base" hangingPunct="0">
        <a:spcBef>
          <a:spcPct val="0"/>
        </a:spcBef>
        <a:spcAft>
          <a:spcPct val="0"/>
        </a:spcAft>
        <a:defRPr sz="13667">
          <a:solidFill>
            <a:schemeClr val="tx2"/>
          </a:solidFill>
          <a:latin typeface="Times New Roman" pitchFamily="18" charset="0"/>
        </a:defRPr>
      </a:lvl9pPr>
    </p:titleStyle>
    <p:bodyStyle>
      <a:defPPr>
        <a:defRPr kern="1200" smtId="4294967295"/>
      </a:defPPr>
      <a:lvl1pPr marL="1066853" indent="-1066853" algn="l" defTabSz="2844942" rtl="0" eaLnBrk="0" fontAlgn="base" hangingPunct="0">
        <a:spcBef>
          <a:spcPct val="20000"/>
        </a:spcBef>
        <a:spcAft>
          <a:spcPct val="0"/>
        </a:spcAft>
        <a:buChar char="•"/>
        <a:defRPr sz="9934">
          <a:solidFill>
            <a:schemeClr val="tx1"/>
          </a:solidFill>
          <a:latin typeface="+mn-lt"/>
          <a:ea typeface="+mn-ea"/>
          <a:cs typeface="+mn-cs"/>
        </a:defRPr>
      </a:lvl1pPr>
      <a:lvl2pPr marL="2311516" indent="-889044" algn="l" defTabSz="2844942" rtl="0" eaLnBrk="0" fontAlgn="base" hangingPunct="0">
        <a:spcBef>
          <a:spcPct val="20000"/>
        </a:spcBef>
        <a:spcAft>
          <a:spcPct val="0"/>
        </a:spcAft>
        <a:buChar char="–"/>
        <a:defRPr sz="8734">
          <a:solidFill>
            <a:schemeClr val="tx1"/>
          </a:solidFill>
          <a:latin typeface="+mn-lt"/>
        </a:defRPr>
      </a:lvl2pPr>
      <a:lvl3pPr marL="3556178" indent="-711236" algn="l" defTabSz="2844942" rtl="0" eaLnBrk="0" fontAlgn="base" hangingPunct="0">
        <a:spcBef>
          <a:spcPct val="20000"/>
        </a:spcBef>
        <a:spcAft>
          <a:spcPct val="0"/>
        </a:spcAft>
        <a:buChar char="•"/>
        <a:defRPr sz="7467">
          <a:solidFill>
            <a:schemeClr val="tx1"/>
          </a:solidFill>
          <a:latin typeface="+mn-lt"/>
        </a:defRPr>
      </a:lvl3pPr>
      <a:lvl4pPr marL="4978649" indent="-711236" algn="l" defTabSz="2844942" rtl="0" eaLnBrk="0" fontAlgn="base" hangingPunct="0">
        <a:spcBef>
          <a:spcPct val="20000"/>
        </a:spcBef>
        <a:spcAft>
          <a:spcPct val="0"/>
        </a:spcAft>
        <a:buChar char="–"/>
        <a:defRPr sz="6200">
          <a:solidFill>
            <a:schemeClr val="tx1"/>
          </a:solidFill>
          <a:latin typeface="+mn-lt"/>
        </a:defRPr>
      </a:lvl4pPr>
      <a:lvl5pPr marL="6401120" indent="-711236" algn="l" defTabSz="2844942" rtl="0" eaLnBrk="0" fontAlgn="base" hangingPunct="0">
        <a:spcBef>
          <a:spcPct val="20000"/>
        </a:spcBef>
        <a:spcAft>
          <a:spcPct val="0"/>
        </a:spcAft>
        <a:buChar char="»"/>
        <a:defRPr sz="6200">
          <a:solidFill>
            <a:schemeClr val="tx1"/>
          </a:solidFill>
          <a:latin typeface="+mn-lt"/>
        </a:defRPr>
      </a:lvl5pPr>
      <a:lvl6pPr marL="6705935" indent="-711236" algn="l" defTabSz="2844942" rtl="0" eaLnBrk="0" fontAlgn="base" hangingPunct="0">
        <a:spcBef>
          <a:spcPct val="20000"/>
        </a:spcBef>
        <a:spcAft>
          <a:spcPct val="0"/>
        </a:spcAft>
        <a:buChar char="»"/>
        <a:defRPr sz="6200">
          <a:solidFill>
            <a:schemeClr val="tx1"/>
          </a:solidFill>
          <a:latin typeface="+mn-lt"/>
        </a:defRPr>
      </a:lvl6pPr>
      <a:lvl7pPr marL="7010751" indent="-711236" algn="l" defTabSz="2844942" rtl="0" eaLnBrk="0" fontAlgn="base" hangingPunct="0">
        <a:spcBef>
          <a:spcPct val="20000"/>
        </a:spcBef>
        <a:spcAft>
          <a:spcPct val="0"/>
        </a:spcAft>
        <a:buChar char="»"/>
        <a:defRPr sz="6200">
          <a:solidFill>
            <a:schemeClr val="tx1"/>
          </a:solidFill>
          <a:latin typeface="+mn-lt"/>
        </a:defRPr>
      </a:lvl7pPr>
      <a:lvl8pPr marL="7315566" indent="-711236" algn="l" defTabSz="2844942" rtl="0" eaLnBrk="0" fontAlgn="base" hangingPunct="0">
        <a:spcBef>
          <a:spcPct val="20000"/>
        </a:spcBef>
        <a:spcAft>
          <a:spcPct val="0"/>
        </a:spcAft>
        <a:buChar char="»"/>
        <a:defRPr sz="6200">
          <a:solidFill>
            <a:schemeClr val="tx1"/>
          </a:solidFill>
          <a:latin typeface="+mn-lt"/>
        </a:defRPr>
      </a:lvl8pPr>
      <a:lvl9pPr marL="7620381" indent="-711236" algn="l" defTabSz="2844942" rtl="0" eaLnBrk="0" fontAlgn="base" hangingPunct="0">
        <a:spcBef>
          <a:spcPct val="20000"/>
        </a:spcBef>
        <a:spcAft>
          <a:spcPct val="0"/>
        </a:spcAft>
        <a:buChar char="»"/>
        <a:defRPr sz="6200">
          <a:solidFill>
            <a:schemeClr val="tx1"/>
          </a:solidFill>
          <a:latin typeface="+mn-lt"/>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png"/><Relationship Id="rId26" Type="http://schemas.openxmlformats.org/officeDocument/2006/relationships/image" Target="../media/image26.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39.png"/><Relationship Id="rId47" Type="http://schemas.openxmlformats.org/officeDocument/2006/relationships/image" Target="../media/image45.png"/><Relationship Id="rId50" Type="http://schemas.openxmlformats.org/officeDocument/2006/relationships/image" Target="../media/image48.png"/><Relationship Id="rId55" Type="http://schemas.openxmlformats.org/officeDocument/2006/relationships/image" Target="../media/image53.png"/><Relationship Id="rId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6.png"/><Relationship Id="rId29" Type="http://schemas.openxmlformats.org/officeDocument/2006/relationships/image" Target="../media/image29.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3.png"/><Relationship Id="rId53" Type="http://schemas.openxmlformats.org/officeDocument/2006/relationships/image" Target="../media/image51.png"/><Relationship Id="rId58" Type="http://schemas.openxmlformats.org/officeDocument/2006/relationships/image" Target="../media/image56.png"/><Relationship Id="rId5" Type="http://schemas.openxmlformats.org/officeDocument/2006/relationships/image" Target="../media/image5.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1.png"/><Relationship Id="rId48" Type="http://schemas.openxmlformats.org/officeDocument/2006/relationships/image" Target="../media/image46.png"/><Relationship Id="rId56" Type="http://schemas.openxmlformats.org/officeDocument/2006/relationships/image" Target="../media/image54.png"/><Relationship Id="rId8" Type="http://schemas.openxmlformats.org/officeDocument/2006/relationships/image" Target="../media/image8.png"/><Relationship Id="rId51" Type="http://schemas.openxmlformats.org/officeDocument/2006/relationships/image" Target="../media/image49.png"/><Relationship Id="rId3" Type="http://schemas.openxmlformats.org/officeDocument/2006/relationships/image" Target="../media/image3.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46" Type="http://schemas.openxmlformats.org/officeDocument/2006/relationships/image" Target="../media/image44.png"/><Relationship Id="rId59" Type="http://schemas.openxmlformats.org/officeDocument/2006/relationships/image" Target="../media/image57.png"/><Relationship Id="rId20" Type="http://schemas.openxmlformats.org/officeDocument/2006/relationships/image" Target="../media/image20.png"/><Relationship Id="rId41" Type="http://schemas.openxmlformats.org/officeDocument/2006/relationships/image" Target="../media/image38.png"/><Relationship Id="rId54"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7.jpeg"/><Relationship Id="rId57" Type="http://schemas.openxmlformats.org/officeDocument/2006/relationships/image" Target="../media/image55.png"/><Relationship Id="rId10" Type="http://schemas.openxmlformats.org/officeDocument/2006/relationships/image" Target="../media/image10.png"/><Relationship Id="rId31" Type="http://schemas.openxmlformats.org/officeDocument/2006/relationships/image" Target="../media/image31.png"/><Relationship Id="rId44" Type="http://schemas.openxmlformats.org/officeDocument/2006/relationships/image" Target="../media/image42.png"/><Relationship Id="rId52" Type="http://schemas.openxmlformats.org/officeDocument/2006/relationships/image" Target="../media/image50.png"/><Relationship Id="rId60"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1482A5"/>
            </a:gs>
          </a:gsLst>
          <a:lin ang="5400000" scaled="1"/>
        </a:gradFill>
        <a:effectLst/>
      </p:bgPr>
    </p:bg>
    <p:spTree>
      <p:nvGrpSpPr>
        <p:cNvPr id="1" name=""/>
        <p:cNvGrpSpPr/>
        <p:nvPr/>
      </p:nvGrpSpPr>
      <p:grpSpPr>
        <a:xfrm>
          <a:off x="0" y="0"/>
          <a:ext cx="0" cy="0"/>
          <a:chOff x="0" y="0"/>
          <a:chExt cx="0" cy="0"/>
        </a:xfrm>
      </p:grpSpPr>
      <p:sp>
        <p:nvSpPr>
          <p:cNvPr id="41" name="Title 11">
            <a:extLst>
              <a:ext uri="{FF2B5EF4-FFF2-40B4-BE49-F238E27FC236}">
                <a16:creationId xmlns:a16="http://schemas.microsoft.com/office/drawing/2014/main" id="{8785E597-B0C8-4CA8-9A56-A0F3996D088D}"/>
              </a:ext>
            </a:extLst>
          </p:cNvPr>
          <p:cNvSpPr txBox="1"/>
          <p:nvPr/>
        </p:nvSpPr>
        <p:spPr>
          <a:xfrm>
            <a:off x="4267200" y="357554"/>
            <a:ext cx="24384000" cy="1831290"/>
          </a:xfrm>
          <a:prstGeom prst="rect">
            <a:avLst/>
          </a:prstGeom>
        </p:spPr>
        <p:txBody>
          <a:bodyPr lIns="85344" tIns="42672" rIns="85344" bIns="42672"/>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altLang="zh-CN" sz="5700" dirty="0">
                <a:solidFill>
                  <a:srgbClr val="235078"/>
                </a:solidFill>
                <a:latin typeface="Libre Baskerville" panose="02000000000000000000" pitchFamily="2" charset="0"/>
              </a:rPr>
              <a:t>Long-Tail Hashing: Model, Optimization and Application</a:t>
            </a:r>
            <a:endParaRPr lang="en-US" sz="5700" dirty="0">
              <a:solidFill>
                <a:srgbClr val="235078"/>
              </a:solidFill>
              <a:latin typeface="Libre Baskerville" panose="02000000000000000000" pitchFamily="2" charset="0"/>
            </a:endParaRP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4267200" y="1465384"/>
            <a:ext cx="24384000" cy="3475695"/>
          </a:xfrm>
          <a:prstGeom prst="rect">
            <a:avLst/>
          </a:prstGeom>
        </p:spPr>
        <p:txBody>
          <a:bodyPr lIns="85344" tIns="42672" rIns="85344" bIns="42672">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700" dirty="0">
                <a:solidFill>
                  <a:srgbClr val="1482A5"/>
                </a:solidFill>
                <a:latin typeface="Montserrat Light" panose="00000400000000000000" pitchFamily="50" charset="0"/>
              </a:rPr>
              <a:t>Yong Chen</a:t>
            </a:r>
            <a:r>
              <a:rPr lang="en-US" sz="3700" baseline="30000" dirty="0">
                <a:solidFill>
                  <a:srgbClr val="1482A5"/>
                </a:solidFill>
                <a:latin typeface="Montserrat Light" panose="00000400000000000000" pitchFamily="50" charset="0"/>
              </a:rPr>
              <a:t>1,2</a:t>
            </a:r>
            <a:r>
              <a:rPr lang="en-US" sz="3700" dirty="0">
                <a:solidFill>
                  <a:srgbClr val="1482A5"/>
                </a:solidFill>
                <a:latin typeface="Montserrat Light" panose="00000400000000000000" pitchFamily="50" charset="0"/>
              </a:rPr>
              <a:t>, </a:t>
            </a:r>
            <a:r>
              <a:rPr lang="en-US" sz="3700" dirty="0" err="1">
                <a:solidFill>
                  <a:srgbClr val="1482A5"/>
                </a:solidFill>
                <a:latin typeface="Montserrat Light" panose="00000400000000000000" pitchFamily="50" charset="0"/>
              </a:rPr>
              <a:t>Yuqing</a:t>
            </a:r>
            <a:r>
              <a:rPr lang="en-US" sz="3700" dirty="0">
                <a:solidFill>
                  <a:srgbClr val="1482A5"/>
                </a:solidFill>
                <a:latin typeface="Montserrat Light" panose="00000400000000000000" pitchFamily="50" charset="0"/>
              </a:rPr>
              <a:t> Hou</a:t>
            </a:r>
            <a:r>
              <a:rPr lang="en-US" sz="3700" baseline="30000" dirty="0">
                <a:solidFill>
                  <a:srgbClr val="1482A5"/>
                </a:solidFill>
                <a:latin typeface="Montserrat Light" panose="00000400000000000000" pitchFamily="50" charset="0"/>
              </a:rPr>
              <a:t>3</a:t>
            </a:r>
            <a:r>
              <a:rPr lang="en-US" sz="3700" dirty="0">
                <a:solidFill>
                  <a:srgbClr val="1482A5"/>
                </a:solidFill>
                <a:latin typeface="Montserrat Light" panose="00000400000000000000" pitchFamily="50" charset="0"/>
              </a:rPr>
              <a:t>, Shu Leng</a:t>
            </a:r>
            <a:r>
              <a:rPr lang="en-US" sz="3700" baseline="30000" dirty="0">
                <a:solidFill>
                  <a:srgbClr val="1482A5"/>
                </a:solidFill>
                <a:latin typeface="Montserrat Light" panose="00000400000000000000" pitchFamily="50" charset="0"/>
              </a:rPr>
              <a:t>4</a:t>
            </a:r>
            <a:r>
              <a:rPr lang="en-US" sz="3700" dirty="0">
                <a:solidFill>
                  <a:srgbClr val="1482A5"/>
                </a:solidFill>
                <a:latin typeface="Montserrat Light" panose="00000400000000000000" pitchFamily="50" charset="0"/>
              </a:rPr>
              <a:t>, Qing Zhang</a:t>
            </a:r>
            <a:r>
              <a:rPr lang="en-US" sz="3700" baseline="30000" dirty="0">
                <a:solidFill>
                  <a:srgbClr val="1482A5"/>
                </a:solidFill>
                <a:latin typeface="Montserrat Light" panose="00000400000000000000" pitchFamily="50" charset="0"/>
              </a:rPr>
              <a:t>3</a:t>
            </a:r>
            <a:r>
              <a:rPr lang="en-US" sz="3700" dirty="0">
                <a:solidFill>
                  <a:srgbClr val="1482A5"/>
                </a:solidFill>
                <a:latin typeface="Montserrat Light" panose="00000400000000000000" pitchFamily="50" charset="0"/>
              </a:rPr>
              <a:t>, </a:t>
            </a:r>
            <a:r>
              <a:rPr lang="en-US" sz="3700" dirty="0" err="1">
                <a:solidFill>
                  <a:srgbClr val="1482A5"/>
                </a:solidFill>
                <a:latin typeface="Montserrat Light" panose="00000400000000000000" pitchFamily="50" charset="0"/>
              </a:rPr>
              <a:t>Zhouchen</a:t>
            </a:r>
            <a:r>
              <a:rPr lang="en-US" sz="3700" dirty="0">
                <a:solidFill>
                  <a:srgbClr val="1482A5"/>
                </a:solidFill>
                <a:latin typeface="Montserrat Light" panose="00000400000000000000" pitchFamily="50" charset="0"/>
              </a:rPr>
              <a:t> Lin</a:t>
            </a:r>
            <a:r>
              <a:rPr lang="en-US" sz="3700" baseline="30000" dirty="0">
                <a:solidFill>
                  <a:srgbClr val="1482A5"/>
                </a:solidFill>
                <a:latin typeface="Montserrat Light" panose="00000400000000000000" pitchFamily="50" charset="0"/>
              </a:rPr>
              <a:t>1,2,* </a:t>
            </a:r>
            <a:r>
              <a:rPr lang="en-US" sz="3700" dirty="0">
                <a:solidFill>
                  <a:srgbClr val="1482A5"/>
                </a:solidFill>
                <a:latin typeface="Montserrat Light" panose="00000400000000000000" pitchFamily="50" charset="0"/>
              </a:rPr>
              <a:t>, Dell Zhang</a:t>
            </a:r>
            <a:r>
              <a:rPr lang="en-US" sz="3700" baseline="30000" dirty="0">
                <a:solidFill>
                  <a:srgbClr val="1482A5"/>
                </a:solidFill>
                <a:latin typeface="Montserrat Light" panose="00000400000000000000" pitchFamily="50" charset="0"/>
              </a:rPr>
              <a:t>5,6</a:t>
            </a:r>
          </a:p>
          <a:p>
            <a:pPr algn="ctr"/>
            <a:r>
              <a:rPr lang="en-US" sz="3700" baseline="30000" dirty="0">
                <a:solidFill>
                  <a:srgbClr val="1482A5"/>
                </a:solidFill>
                <a:latin typeface="Montserrat Light" panose="00000400000000000000" pitchFamily="50" charset="0"/>
              </a:rPr>
              <a:t>1</a:t>
            </a:r>
            <a:r>
              <a:rPr lang="en-US" sz="3700" dirty="0">
                <a:solidFill>
                  <a:srgbClr val="1482A5"/>
                </a:solidFill>
                <a:latin typeface="Montserrat Light" panose="00000400000000000000" pitchFamily="50" charset="0"/>
              </a:rPr>
              <a:t>Key Lab. Of Machine Perception (</a:t>
            </a:r>
            <a:r>
              <a:rPr lang="en-US" sz="3700" dirty="0" err="1">
                <a:solidFill>
                  <a:srgbClr val="1482A5"/>
                </a:solidFill>
                <a:latin typeface="Montserrat Light" panose="00000400000000000000" pitchFamily="50" charset="0"/>
              </a:rPr>
              <a:t>MoE</a:t>
            </a:r>
            <a:r>
              <a:rPr lang="en-US" sz="3700" dirty="0">
                <a:solidFill>
                  <a:srgbClr val="1482A5"/>
                </a:solidFill>
                <a:latin typeface="Montserrat Light" panose="00000400000000000000" pitchFamily="50" charset="0"/>
              </a:rPr>
              <a:t>), School of EECS, Peking University, Beijing, China</a:t>
            </a:r>
          </a:p>
          <a:p>
            <a:pPr algn="ctr"/>
            <a:r>
              <a:rPr lang="en-US" sz="3700" baseline="30000" dirty="0">
                <a:solidFill>
                  <a:srgbClr val="1482A5"/>
                </a:solidFill>
                <a:latin typeface="Montserrat Light" panose="00000400000000000000" pitchFamily="50" charset="0"/>
              </a:rPr>
              <a:t>2</a:t>
            </a:r>
            <a:r>
              <a:rPr lang="en-US" sz="3700" dirty="0">
                <a:solidFill>
                  <a:srgbClr val="1482A5"/>
                </a:solidFill>
                <a:latin typeface="Montserrat Light" panose="00000400000000000000" pitchFamily="50" charset="0"/>
              </a:rPr>
              <a:t>Pazhou Lab, Guangzhou, China                </a:t>
            </a:r>
            <a:r>
              <a:rPr lang="en-US" sz="3700" baseline="30000" dirty="0">
                <a:solidFill>
                  <a:srgbClr val="1482A5"/>
                </a:solidFill>
                <a:latin typeface="Montserrat Light" panose="00000400000000000000" pitchFamily="50" charset="0"/>
              </a:rPr>
              <a:t>3</a:t>
            </a:r>
            <a:r>
              <a:rPr lang="en-US" sz="3700" dirty="0">
                <a:solidFill>
                  <a:srgbClr val="1482A5"/>
                </a:solidFill>
                <a:latin typeface="Montserrat Light" panose="00000400000000000000" pitchFamily="50" charset="0"/>
              </a:rPr>
              <a:t>Meituan, Beijing, China</a:t>
            </a:r>
          </a:p>
          <a:p>
            <a:pPr algn="ctr"/>
            <a:r>
              <a:rPr lang="en-US" sz="3700" baseline="30000" dirty="0">
                <a:solidFill>
                  <a:srgbClr val="1482A5"/>
                </a:solidFill>
                <a:latin typeface="Montserrat Light" panose="00000400000000000000" pitchFamily="50" charset="0"/>
              </a:rPr>
              <a:t>4</a:t>
            </a:r>
            <a:r>
              <a:rPr lang="en-US" sz="3700" dirty="0">
                <a:solidFill>
                  <a:srgbClr val="1482A5"/>
                </a:solidFill>
                <a:latin typeface="Montserrat Light" panose="00000400000000000000" pitchFamily="50" charset="0"/>
              </a:rPr>
              <a:t>Department of Automation, Tsinghua University, Beijing, China </a:t>
            </a:r>
          </a:p>
          <a:p>
            <a:pPr algn="ctr"/>
            <a:r>
              <a:rPr lang="en-US" sz="3700" dirty="0">
                <a:solidFill>
                  <a:srgbClr val="1482A5"/>
                </a:solidFill>
                <a:latin typeface="Montserrat Light" panose="00000400000000000000" pitchFamily="50" charset="0"/>
              </a:rPr>
              <a:t> </a:t>
            </a:r>
            <a:r>
              <a:rPr lang="en-US" sz="3700" baseline="30000" dirty="0">
                <a:solidFill>
                  <a:srgbClr val="1482A5"/>
                </a:solidFill>
                <a:latin typeface="Montserrat Light" panose="00000400000000000000" pitchFamily="50" charset="0"/>
              </a:rPr>
              <a:t>5</a:t>
            </a:r>
            <a:r>
              <a:rPr lang="en-US" sz="3700" dirty="0">
                <a:solidFill>
                  <a:srgbClr val="1482A5"/>
                </a:solidFill>
                <a:latin typeface="Montserrat Light" panose="00000400000000000000" pitchFamily="50" charset="0"/>
              </a:rPr>
              <a:t>Blue Prism AI Labs, London, UK                </a:t>
            </a:r>
            <a:r>
              <a:rPr lang="en-US" sz="3700" baseline="30000" dirty="0">
                <a:solidFill>
                  <a:srgbClr val="1482A5"/>
                </a:solidFill>
                <a:latin typeface="Montserrat Light" panose="00000400000000000000" pitchFamily="50" charset="0"/>
              </a:rPr>
              <a:t>6</a:t>
            </a:r>
            <a:r>
              <a:rPr lang="en-US" sz="3700" dirty="0">
                <a:solidFill>
                  <a:srgbClr val="1482A5"/>
                </a:solidFill>
                <a:latin typeface="Montserrat Light" panose="00000400000000000000" pitchFamily="50" charset="0"/>
              </a:rPr>
              <a:t>Birkbeck, University of London, UK</a:t>
            </a:r>
          </a:p>
        </p:txBody>
      </p:sp>
      <p:sp>
        <p:nvSpPr>
          <p:cNvPr id="46" name="Rectangle 45">
            <a:extLst>
              <a:ext uri="{FF2B5EF4-FFF2-40B4-BE49-F238E27FC236}">
                <a16:creationId xmlns:a16="http://schemas.microsoft.com/office/drawing/2014/main" id="{2C718E78-BDD8-4BAD-851F-D423AE935B0D}"/>
              </a:ext>
            </a:extLst>
          </p:cNvPr>
          <p:cNvSpPr/>
          <p:nvPr/>
        </p:nvSpPr>
        <p:spPr>
          <a:xfrm>
            <a:off x="533400" y="5163444"/>
            <a:ext cx="7534787" cy="6716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6400">
              <a:latin typeface="+mj-lt"/>
            </a:endParaRPr>
          </a:p>
        </p:txBody>
      </p:sp>
      <p:sp>
        <p:nvSpPr>
          <p:cNvPr id="47" name="Rectangle 46">
            <a:extLst>
              <a:ext uri="{FF2B5EF4-FFF2-40B4-BE49-F238E27FC236}">
                <a16:creationId xmlns:a16="http://schemas.microsoft.com/office/drawing/2014/main" id="{B9C39BF6-8B9A-45D3-A730-4CDDF5EAA7F1}"/>
              </a:ext>
            </a:extLst>
          </p:cNvPr>
          <p:cNvSpPr/>
          <p:nvPr/>
        </p:nvSpPr>
        <p:spPr>
          <a:xfrm>
            <a:off x="16744609" y="5163445"/>
            <a:ext cx="7534787" cy="16424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6400"/>
          </a:p>
        </p:txBody>
      </p:sp>
      <p:sp>
        <p:nvSpPr>
          <p:cNvPr id="48" name="Rectangle 47">
            <a:extLst>
              <a:ext uri="{FF2B5EF4-FFF2-40B4-BE49-F238E27FC236}">
                <a16:creationId xmlns:a16="http://schemas.microsoft.com/office/drawing/2014/main" id="{3E6D1C9C-2516-4738-BC80-673A19ECE5BD}"/>
              </a:ext>
            </a:extLst>
          </p:cNvPr>
          <p:cNvSpPr/>
          <p:nvPr/>
        </p:nvSpPr>
        <p:spPr>
          <a:xfrm>
            <a:off x="24850213" y="5163444"/>
            <a:ext cx="7534787" cy="635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6400"/>
          </a:p>
        </p:txBody>
      </p:sp>
      <p:sp>
        <p:nvSpPr>
          <p:cNvPr id="49" name="Rectangle 48">
            <a:extLst>
              <a:ext uri="{FF2B5EF4-FFF2-40B4-BE49-F238E27FC236}">
                <a16:creationId xmlns:a16="http://schemas.microsoft.com/office/drawing/2014/main" id="{8F25EFAD-7AAF-4CAF-BA69-869B3D423F7F}"/>
              </a:ext>
            </a:extLst>
          </p:cNvPr>
          <p:cNvSpPr/>
          <p:nvPr/>
        </p:nvSpPr>
        <p:spPr>
          <a:xfrm>
            <a:off x="518160" y="12420600"/>
            <a:ext cx="7534787" cy="9178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6400" dirty="0"/>
          </a:p>
        </p:txBody>
      </p:sp>
      <p:sp>
        <p:nvSpPr>
          <p:cNvPr id="50" name="Rectangle 49">
            <a:extLst>
              <a:ext uri="{FF2B5EF4-FFF2-40B4-BE49-F238E27FC236}">
                <a16:creationId xmlns:a16="http://schemas.microsoft.com/office/drawing/2014/main" id="{2EC9A64B-144F-4668-B416-097C0312FF96}"/>
              </a:ext>
            </a:extLst>
          </p:cNvPr>
          <p:cNvSpPr/>
          <p:nvPr/>
        </p:nvSpPr>
        <p:spPr>
          <a:xfrm>
            <a:off x="8639004" y="11201400"/>
            <a:ext cx="7534787" cy="10386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6400"/>
          </a:p>
        </p:txBody>
      </p:sp>
      <p:sp>
        <p:nvSpPr>
          <p:cNvPr id="51" name="Rectangle 50">
            <a:extLst>
              <a:ext uri="{FF2B5EF4-FFF2-40B4-BE49-F238E27FC236}">
                <a16:creationId xmlns:a16="http://schemas.microsoft.com/office/drawing/2014/main" id="{BF801B80-E24E-4773-AC4E-37DC17B0424E}"/>
              </a:ext>
            </a:extLst>
          </p:cNvPr>
          <p:cNvSpPr/>
          <p:nvPr/>
        </p:nvSpPr>
        <p:spPr>
          <a:xfrm>
            <a:off x="8639004" y="5177832"/>
            <a:ext cx="7534787" cy="5478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6400"/>
          </a:p>
        </p:txBody>
      </p:sp>
      <p:sp>
        <p:nvSpPr>
          <p:cNvPr id="52" name="Rectangle 51">
            <a:extLst>
              <a:ext uri="{FF2B5EF4-FFF2-40B4-BE49-F238E27FC236}">
                <a16:creationId xmlns:a16="http://schemas.microsoft.com/office/drawing/2014/main" id="{F6D8A1CF-B987-4F36-8586-4BEDACCCAB04}"/>
              </a:ext>
            </a:extLst>
          </p:cNvPr>
          <p:cNvSpPr/>
          <p:nvPr/>
        </p:nvSpPr>
        <p:spPr>
          <a:xfrm>
            <a:off x="24850213" y="12117693"/>
            <a:ext cx="7534787" cy="6573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6400"/>
          </a:p>
        </p:txBody>
      </p:sp>
      <p:sp>
        <p:nvSpPr>
          <p:cNvPr id="53" name="TextBox 52">
            <a:extLst>
              <a:ext uri="{FF2B5EF4-FFF2-40B4-BE49-F238E27FC236}">
                <a16:creationId xmlns:a16="http://schemas.microsoft.com/office/drawing/2014/main" id="{B9BDD4D7-12C6-4DBA-AD93-2C88BC17BC8B}"/>
              </a:ext>
            </a:extLst>
          </p:cNvPr>
          <p:cNvSpPr txBox="1"/>
          <p:nvPr/>
        </p:nvSpPr>
        <p:spPr>
          <a:xfrm>
            <a:off x="704645" y="5806633"/>
            <a:ext cx="7192297" cy="6051272"/>
          </a:xfrm>
          <a:prstGeom prst="rect">
            <a:avLst/>
          </a:prstGeom>
          <a:noFill/>
        </p:spPr>
        <p:txBody>
          <a:bodyPr wrap="square" rtlCol="0">
            <a:spAutoFit/>
          </a:bodyPr>
          <a:lstStyle>
            <a:defPPr>
              <a:defRPr kern="1200" smtId="4294967295"/>
            </a:defPPr>
          </a:lstStyle>
          <a:p>
            <a:pPr>
              <a:lnSpc>
                <a:spcPct val="150000"/>
              </a:lnSpc>
            </a:pPr>
            <a:r>
              <a:rPr lang="en-US" altLang="zh-CN" sz="1300" dirty="0">
                <a:latin typeface="Montserrat Light" panose="00000400000000000000" pitchFamily="50" charset="0"/>
                <a:ea typeface="Open Sans" panose="020B0606030504020204" pitchFamily="34" charset="0"/>
                <a:cs typeface="Open Sans" panose="020B0606030504020204" pitchFamily="34" charset="0"/>
              </a:rPr>
              <a:t>Hashing, which represents data items as compact binary codes, has been becoming a more and more popular technique, e.g., for large-scale image retrieval, owing to its super fast search speed as well as its extremely economical memory consumption. However, existing hashing methods all try to learn binary codes from artificially balanced datasets which are not commonly available in real-world scenarios. In this paper, we propose </a:t>
            </a:r>
            <a:r>
              <a:rPr lang="en-US" altLang="zh-CN" sz="1300" b="1" dirty="0">
                <a:solidFill>
                  <a:srgbClr val="FF0000"/>
                </a:solidFill>
                <a:latin typeface="Montserrat Light" panose="00000400000000000000" pitchFamily="50" charset="0"/>
                <a:ea typeface="Open Sans" panose="020B0606030504020204" pitchFamily="34" charset="0"/>
                <a:cs typeface="Open Sans" panose="020B0606030504020204" pitchFamily="34" charset="0"/>
              </a:rPr>
              <a:t>Long-Tail Hashing Network </a:t>
            </a:r>
            <a:r>
              <a:rPr lang="en-US" altLang="zh-CN" sz="1300" dirty="0">
                <a:latin typeface="Montserrat Light" panose="00000400000000000000" pitchFamily="50" charset="0"/>
                <a:ea typeface="Open Sans" panose="020B0606030504020204" pitchFamily="34" charset="0"/>
                <a:cs typeface="Open Sans" panose="020B0606030504020204" pitchFamily="34" charset="0"/>
              </a:rPr>
              <a:t>(</a:t>
            </a:r>
            <a:r>
              <a:rPr lang="en-US" altLang="zh-CN" sz="1300" dirty="0" err="1">
                <a:latin typeface="Montserrat Light" panose="00000400000000000000" pitchFamily="50" charset="0"/>
                <a:ea typeface="Open Sans" panose="020B0606030504020204" pitchFamily="34" charset="0"/>
                <a:cs typeface="Open Sans" panose="020B0606030504020204" pitchFamily="34" charset="0"/>
              </a:rPr>
              <a:t>LTHNet</a:t>
            </a:r>
            <a:r>
              <a:rPr lang="en-US" altLang="zh-CN" sz="1300" dirty="0">
                <a:latin typeface="Montserrat Light" panose="00000400000000000000" pitchFamily="50" charset="0"/>
                <a:ea typeface="Open Sans" panose="020B0606030504020204" pitchFamily="34" charset="0"/>
                <a:cs typeface="Open Sans" panose="020B0606030504020204" pitchFamily="34" charset="0"/>
              </a:rPr>
              <a:t>), a novel two-stage deep hashing approach that addresses the problem of learning to hash for more realistic datasets where the data labels roughly exhibit a long-tail distribution. Specifically, the first stage is to learn relaxed embeddings of the given dataset with its long-tail characteristic taken into account via an end-to-end deep neural network; the second stage is to binarize those obtained embeddings. </a:t>
            </a:r>
            <a:r>
              <a:rPr lang="en-US" altLang="zh-CN" sz="1300" b="1" dirty="0">
                <a:solidFill>
                  <a:srgbClr val="FF0000"/>
                </a:solidFill>
                <a:latin typeface="Montserrat Light" panose="00000400000000000000" pitchFamily="50" charset="0"/>
                <a:ea typeface="Open Sans" panose="020B0606030504020204" pitchFamily="34" charset="0"/>
                <a:cs typeface="Open Sans" panose="020B0606030504020204" pitchFamily="34" charset="0"/>
              </a:rPr>
              <a:t>A critical part of </a:t>
            </a:r>
            <a:r>
              <a:rPr lang="en-US" altLang="zh-CN" sz="1300" b="1" dirty="0" err="1">
                <a:solidFill>
                  <a:srgbClr val="FF0000"/>
                </a:solidFill>
                <a:latin typeface="Montserrat Light" panose="00000400000000000000" pitchFamily="50" charset="0"/>
                <a:ea typeface="Open Sans" panose="020B0606030504020204" pitchFamily="34" charset="0"/>
                <a:cs typeface="Open Sans" panose="020B0606030504020204" pitchFamily="34" charset="0"/>
              </a:rPr>
              <a:t>LTHNet</a:t>
            </a:r>
            <a:r>
              <a:rPr lang="en-US" altLang="zh-CN" sz="1300" b="1" dirty="0">
                <a:solidFill>
                  <a:srgbClr val="FF0000"/>
                </a:solidFill>
                <a:latin typeface="Montserrat Light" panose="00000400000000000000" pitchFamily="50" charset="0"/>
                <a:ea typeface="Open Sans" panose="020B0606030504020204" pitchFamily="34" charset="0"/>
                <a:cs typeface="Open Sans" panose="020B0606030504020204" pitchFamily="34" charset="0"/>
              </a:rPr>
              <a:t> is its dynamic meta-embedding module extended with a determinantal point process which can adaptively realize visual knowledge transfer between head and tail classes, and thus enrich image representations for hashing.</a:t>
            </a:r>
            <a:r>
              <a:rPr lang="en-US" altLang="zh-CN" sz="1300" dirty="0">
                <a:latin typeface="Montserrat Light" panose="00000400000000000000" pitchFamily="50" charset="0"/>
                <a:ea typeface="Open Sans" panose="020B0606030504020204" pitchFamily="34" charset="0"/>
                <a:cs typeface="Open Sans" panose="020B0606030504020204" pitchFamily="34" charset="0"/>
              </a:rPr>
              <a:t> Our experiments have shown that </a:t>
            </a:r>
            <a:r>
              <a:rPr lang="en-US" altLang="zh-CN" sz="1300" dirty="0" err="1">
                <a:latin typeface="Montserrat Light" panose="00000400000000000000" pitchFamily="50" charset="0"/>
                <a:ea typeface="Open Sans" panose="020B0606030504020204" pitchFamily="34" charset="0"/>
                <a:cs typeface="Open Sans" panose="020B0606030504020204" pitchFamily="34" charset="0"/>
              </a:rPr>
              <a:t>LTHNet</a:t>
            </a:r>
            <a:r>
              <a:rPr lang="en-US" altLang="zh-CN" sz="1300" dirty="0">
                <a:latin typeface="Montserrat Light" panose="00000400000000000000" pitchFamily="50" charset="0"/>
                <a:ea typeface="Open Sans" panose="020B0606030504020204" pitchFamily="34" charset="0"/>
                <a:cs typeface="Open Sans" panose="020B0606030504020204" pitchFamily="34" charset="0"/>
              </a:rPr>
              <a:t> achieves dramatic performance improvements over all state-of-the-art competitors on long-tail datasets, with no or little sacrifice on balanced datasets. Further analyses reveal that while to our surprise directly manipulating class weights in the loss function has little effect, the extended dynamic meta-embedding module, the usage of cross-entropy loss instead of square loss, and the relatively small batch-size for training all contribute to </a:t>
            </a:r>
            <a:r>
              <a:rPr lang="en-US" altLang="zh-CN" sz="1300" dirty="0" err="1">
                <a:latin typeface="Montserrat Light" panose="00000400000000000000" pitchFamily="50" charset="0"/>
                <a:ea typeface="Open Sans" panose="020B0606030504020204" pitchFamily="34" charset="0"/>
                <a:cs typeface="Open Sans" panose="020B0606030504020204" pitchFamily="34" charset="0"/>
              </a:rPr>
              <a:t>LTHNet's</a:t>
            </a:r>
            <a:r>
              <a:rPr lang="en-US" altLang="zh-CN" sz="1300" dirty="0">
                <a:latin typeface="Montserrat Light" panose="00000400000000000000" pitchFamily="50" charset="0"/>
                <a:ea typeface="Open Sans" panose="020B0606030504020204" pitchFamily="34" charset="0"/>
                <a:cs typeface="Open Sans" panose="020B0606030504020204" pitchFamily="34" charset="0"/>
              </a:rPr>
              <a:t> success.</a:t>
            </a:r>
            <a:endParaRPr lang="en-US" sz="1300" dirty="0">
              <a:latin typeface="Montserrat Light" panose="00000400000000000000" pitchFamily="50"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E4864E4E-50A2-403F-84B8-E4F7E820612B}"/>
              </a:ext>
            </a:extLst>
          </p:cNvPr>
          <p:cNvSpPr txBox="1"/>
          <p:nvPr/>
        </p:nvSpPr>
        <p:spPr>
          <a:xfrm>
            <a:off x="704645" y="5384804"/>
            <a:ext cx="7192297" cy="461665"/>
          </a:xfrm>
          <a:prstGeom prst="rect">
            <a:avLst/>
          </a:prstGeom>
          <a:noFill/>
        </p:spPr>
        <p:txBody>
          <a:bodyPr wrap="square" rtlCol="0">
            <a:spAutoFit/>
          </a:bodyPr>
          <a:lstStyle>
            <a:defPPr>
              <a:defRPr kern="1200" smtId="4294967295"/>
            </a:defPPr>
          </a:lstStyle>
          <a:p>
            <a:r>
              <a:rPr lang="en-US" sz="2400">
                <a:solidFill>
                  <a:srgbClr val="235078"/>
                </a:solidFill>
                <a:latin typeface="Libre Baskerville" panose="02000000000000000000" pitchFamily="2" charset="0"/>
              </a:rPr>
              <a:t>Abstract</a:t>
            </a:r>
          </a:p>
        </p:txBody>
      </p:sp>
      <p:sp>
        <p:nvSpPr>
          <p:cNvPr id="55" name="Rectangle 54">
            <a:extLst>
              <a:ext uri="{FF2B5EF4-FFF2-40B4-BE49-F238E27FC236}">
                <a16:creationId xmlns:a16="http://schemas.microsoft.com/office/drawing/2014/main" id="{32418A42-DDE0-497E-98DF-5F9BFF98DA6B}"/>
              </a:ext>
            </a:extLst>
          </p:cNvPr>
          <p:cNvSpPr/>
          <p:nvPr/>
        </p:nvSpPr>
        <p:spPr>
          <a:xfrm>
            <a:off x="24850213" y="19202399"/>
            <a:ext cx="7534787" cy="2397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6400"/>
          </a:p>
        </p:txBody>
      </p:sp>
      <p:sp>
        <p:nvSpPr>
          <p:cNvPr id="56" name="TextBox 55">
            <a:extLst>
              <a:ext uri="{FF2B5EF4-FFF2-40B4-BE49-F238E27FC236}">
                <a16:creationId xmlns:a16="http://schemas.microsoft.com/office/drawing/2014/main" id="{1D434DB1-CA03-4AE7-BD42-F2F4837CE20D}"/>
              </a:ext>
            </a:extLst>
          </p:cNvPr>
          <p:cNvSpPr txBox="1"/>
          <p:nvPr/>
        </p:nvSpPr>
        <p:spPr>
          <a:xfrm>
            <a:off x="25021459" y="19800075"/>
            <a:ext cx="6202234" cy="1714957"/>
          </a:xfrm>
          <a:prstGeom prst="rect">
            <a:avLst/>
          </a:prstGeom>
          <a:noFill/>
        </p:spPr>
        <p:txBody>
          <a:bodyPr wrap="square" rtlCol="0">
            <a:spAutoFit/>
          </a:bodyPr>
          <a:lstStyle>
            <a:defPPr>
              <a:defRPr kern="1200" smtId="4294967295"/>
            </a:defPPr>
          </a:lstStyle>
          <a:p>
            <a:pPr>
              <a:lnSpc>
                <a:spcPct val="150000"/>
              </a:lnSpc>
            </a:pPr>
            <a:r>
              <a:rPr lang="en-US" sz="1200" dirty="0">
                <a:solidFill>
                  <a:srgbClr val="1482A5"/>
                </a:solidFill>
                <a:latin typeface="Montserrat Light" panose="00000400000000000000" pitchFamily="50" charset="0"/>
                <a:ea typeface="Open Sans" panose="020B0606030504020204" pitchFamily="34" charset="0"/>
                <a:cs typeface="Open Sans" panose="020B0606030504020204" pitchFamily="34" charset="0"/>
              </a:rPr>
              <a:t>We thank the anonymous reviewers for their helpful comments. </a:t>
            </a:r>
            <a:r>
              <a:rPr lang="en-US" sz="1200" dirty="0" err="1">
                <a:solidFill>
                  <a:srgbClr val="1482A5"/>
                </a:solidFill>
                <a:latin typeface="Montserrat Light" panose="00000400000000000000" pitchFamily="50" charset="0"/>
                <a:ea typeface="Open Sans" panose="020B0606030504020204" pitchFamily="34" charset="0"/>
                <a:cs typeface="Open Sans" panose="020B0606030504020204" pitchFamily="34" charset="0"/>
              </a:rPr>
              <a:t>Zhouchen</a:t>
            </a:r>
            <a:r>
              <a:rPr lang="en-US" sz="1200" dirty="0">
                <a:solidFill>
                  <a:srgbClr val="1482A5"/>
                </a:solidFill>
                <a:latin typeface="Montserrat Light" panose="00000400000000000000" pitchFamily="50" charset="0"/>
                <a:ea typeface="Open Sans" panose="020B0606030504020204" pitchFamily="34" charset="0"/>
                <a:cs typeface="Open Sans" panose="020B0606030504020204" pitchFamily="34" charset="0"/>
              </a:rPr>
              <a:t> Lin is supported by the Key-Area Research and Development Program of Guangdong Province (Grant No. 2019B121204008), National Natural Science Foundation of China (Grant No. 61625301 &amp; 61731018), Major Scientific Research Project of Zhejiang Lab (Grant No. 2019KB0AC01 &amp; 2019KB0AB02), Beijing Academy of Artificial Intelligence, and Qualcomm. .</a:t>
            </a:r>
          </a:p>
        </p:txBody>
      </p:sp>
      <p:sp>
        <p:nvSpPr>
          <p:cNvPr id="57" name="TextBox 56">
            <a:extLst>
              <a:ext uri="{FF2B5EF4-FFF2-40B4-BE49-F238E27FC236}">
                <a16:creationId xmlns:a16="http://schemas.microsoft.com/office/drawing/2014/main" id="{992CC346-56CD-4384-BB14-A915BC781C78}"/>
              </a:ext>
            </a:extLst>
          </p:cNvPr>
          <p:cNvSpPr txBox="1"/>
          <p:nvPr/>
        </p:nvSpPr>
        <p:spPr>
          <a:xfrm>
            <a:off x="25021459" y="19354800"/>
            <a:ext cx="7192297" cy="461665"/>
          </a:xfrm>
          <a:prstGeom prst="rect">
            <a:avLst/>
          </a:prstGeom>
          <a:noFill/>
        </p:spPr>
        <p:txBody>
          <a:bodyPr wrap="square" rtlCol="0">
            <a:spAutoFit/>
          </a:bodyPr>
          <a:lstStyle>
            <a:defPPr>
              <a:defRPr kern="1200" smtId="4294967295"/>
            </a:defPPr>
          </a:lstStyle>
          <a:p>
            <a:r>
              <a:rPr lang="en-US" sz="2400">
                <a:solidFill>
                  <a:srgbClr val="235078"/>
                </a:solidFill>
                <a:latin typeface="Libre Baskerville" panose="02000000000000000000" pitchFamily="2" charset="0"/>
              </a:rPr>
              <a:t>Acknowledgements</a:t>
            </a:r>
          </a:p>
        </p:txBody>
      </p:sp>
      <p:sp>
        <p:nvSpPr>
          <p:cNvPr id="59" name="TextBox 58">
            <a:extLst>
              <a:ext uri="{FF2B5EF4-FFF2-40B4-BE49-F238E27FC236}">
                <a16:creationId xmlns:a16="http://schemas.microsoft.com/office/drawing/2014/main" id="{D07EEF88-ACF9-4467-B180-074FC642245A}"/>
              </a:ext>
            </a:extLst>
          </p:cNvPr>
          <p:cNvSpPr txBox="1"/>
          <p:nvPr/>
        </p:nvSpPr>
        <p:spPr>
          <a:xfrm>
            <a:off x="25021459" y="5384800"/>
            <a:ext cx="7192297"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Take-Away Messages</a:t>
            </a:r>
          </a:p>
        </p:txBody>
      </p:sp>
      <p:sp>
        <p:nvSpPr>
          <p:cNvPr id="61" name="TextBox 60">
            <a:extLst>
              <a:ext uri="{FF2B5EF4-FFF2-40B4-BE49-F238E27FC236}">
                <a16:creationId xmlns:a16="http://schemas.microsoft.com/office/drawing/2014/main" id="{A6E6C31F-098B-45F7-BEE5-8A51FA70D59F}"/>
              </a:ext>
            </a:extLst>
          </p:cNvPr>
          <p:cNvSpPr txBox="1"/>
          <p:nvPr/>
        </p:nvSpPr>
        <p:spPr>
          <a:xfrm>
            <a:off x="25021459" y="12321739"/>
            <a:ext cx="7192297"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References (Excerpts)</a:t>
            </a:r>
          </a:p>
        </p:txBody>
      </p:sp>
      <p:sp>
        <p:nvSpPr>
          <p:cNvPr id="62" name="TextBox 61">
            <a:extLst>
              <a:ext uri="{FF2B5EF4-FFF2-40B4-BE49-F238E27FC236}">
                <a16:creationId xmlns:a16="http://schemas.microsoft.com/office/drawing/2014/main" id="{A067F8A1-EE95-4354-8E2F-952A6BBDBFFC}"/>
              </a:ext>
            </a:extLst>
          </p:cNvPr>
          <p:cNvSpPr txBox="1"/>
          <p:nvPr/>
        </p:nvSpPr>
        <p:spPr>
          <a:xfrm>
            <a:off x="704645" y="13134201"/>
            <a:ext cx="7192297" cy="461665"/>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1. Nearest Neighbor Search (NNS) is underlying many Machine Learning, Data Mining, Information Retrieval problems.</a:t>
            </a:r>
          </a:p>
        </p:txBody>
      </p:sp>
      <p:sp>
        <p:nvSpPr>
          <p:cNvPr id="63" name="TextBox 62">
            <a:extLst>
              <a:ext uri="{FF2B5EF4-FFF2-40B4-BE49-F238E27FC236}">
                <a16:creationId xmlns:a16="http://schemas.microsoft.com/office/drawing/2014/main" id="{92D5F59B-F8CA-463C-871F-D1042309DE00}"/>
              </a:ext>
            </a:extLst>
          </p:cNvPr>
          <p:cNvSpPr txBox="1"/>
          <p:nvPr/>
        </p:nvSpPr>
        <p:spPr>
          <a:xfrm>
            <a:off x="704645" y="12688926"/>
            <a:ext cx="7192297" cy="461665"/>
          </a:xfrm>
          <a:prstGeom prst="rect">
            <a:avLst/>
          </a:prstGeom>
          <a:noFill/>
        </p:spPr>
        <p:txBody>
          <a:bodyPr wrap="square" rtlCol="0">
            <a:spAutoFit/>
          </a:bodyPr>
          <a:lstStyle>
            <a:defPPr>
              <a:defRPr kern="1200" smtId="4294967295"/>
            </a:defPPr>
          </a:lstStyle>
          <a:p>
            <a:r>
              <a:rPr lang="en-US" sz="2400">
                <a:solidFill>
                  <a:srgbClr val="235078"/>
                </a:solidFill>
                <a:latin typeface="Libre Baskerville" panose="02000000000000000000" pitchFamily="2" charset="0"/>
              </a:rPr>
              <a:t>Introduction</a:t>
            </a:r>
          </a:p>
        </p:txBody>
      </p:sp>
      <p:sp>
        <p:nvSpPr>
          <p:cNvPr id="64" name="TextBox 63">
            <a:extLst>
              <a:ext uri="{FF2B5EF4-FFF2-40B4-BE49-F238E27FC236}">
                <a16:creationId xmlns:a16="http://schemas.microsoft.com/office/drawing/2014/main" id="{499918C8-D8D3-4947-B7FD-9341EAE5F7F2}"/>
              </a:ext>
            </a:extLst>
          </p:cNvPr>
          <p:cNvSpPr txBox="1"/>
          <p:nvPr/>
        </p:nvSpPr>
        <p:spPr>
          <a:xfrm>
            <a:off x="8810249" y="5830075"/>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1. The Visual World is Long-Tail Distributed.</a:t>
            </a:r>
          </a:p>
        </p:txBody>
      </p:sp>
      <p:sp>
        <p:nvSpPr>
          <p:cNvPr id="65" name="TextBox 64">
            <a:extLst>
              <a:ext uri="{FF2B5EF4-FFF2-40B4-BE49-F238E27FC236}">
                <a16:creationId xmlns:a16="http://schemas.microsoft.com/office/drawing/2014/main" id="{68744D3E-CEF9-4748-9719-25AAABF27BDD}"/>
              </a:ext>
            </a:extLst>
          </p:cNvPr>
          <p:cNvSpPr txBox="1"/>
          <p:nvPr/>
        </p:nvSpPr>
        <p:spPr>
          <a:xfrm>
            <a:off x="8810249" y="5384800"/>
            <a:ext cx="7192297"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Motivations &amp; Challenges</a:t>
            </a:r>
          </a:p>
        </p:txBody>
      </p:sp>
      <p:sp>
        <p:nvSpPr>
          <p:cNvPr id="67" name="TextBox 66">
            <a:extLst>
              <a:ext uri="{FF2B5EF4-FFF2-40B4-BE49-F238E27FC236}">
                <a16:creationId xmlns:a16="http://schemas.microsoft.com/office/drawing/2014/main" id="{716F17B6-B5C7-4922-B9E2-CD14BD16A568}"/>
              </a:ext>
            </a:extLst>
          </p:cNvPr>
          <p:cNvSpPr txBox="1"/>
          <p:nvPr/>
        </p:nvSpPr>
        <p:spPr>
          <a:xfrm>
            <a:off x="8810249" y="11395419"/>
            <a:ext cx="7192297"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Preliminary Explorations</a:t>
            </a:r>
          </a:p>
        </p:txBody>
      </p:sp>
      <p:sp>
        <p:nvSpPr>
          <p:cNvPr id="69" name="TextBox 68">
            <a:extLst>
              <a:ext uri="{FF2B5EF4-FFF2-40B4-BE49-F238E27FC236}">
                <a16:creationId xmlns:a16="http://schemas.microsoft.com/office/drawing/2014/main" id="{27A0BB3C-427E-42CA-963C-DA612C8F2B9C}"/>
              </a:ext>
            </a:extLst>
          </p:cNvPr>
          <p:cNvSpPr txBox="1"/>
          <p:nvPr/>
        </p:nvSpPr>
        <p:spPr>
          <a:xfrm>
            <a:off x="16915854" y="5384801"/>
            <a:ext cx="7192297" cy="461665"/>
          </a:xfrm>
          <a:prstGeom prst="rect">
            <a:avLst/>
          </a:prstGeom>
          <a:noFill/>
        </p:spPr>
        <p:txBody>
          <a:bodyPr wrap="square" rtlCol="0">
            <a:spAutoFit/>
          </a:bodyPr>
          <a:lstStyle>
            <a:defPPr>
              <a:defRPr kern="1200" smtId="4294967295"/>
            </a:defPPr>
          </a:lstStyle>
          <a:p>
            <a:r>
              <a:rPr lang="en-US" sz="2400" dirty="0">
                <a:solidFill>
                  <a:srgbClr val="235078"/>
                </a:solidFill>
                <a:latin typeface="Libre Baskerville" panose="02000000000000000000" pitchFamily="2" charset="0"/>
              </a:rPr>
              <a:t>Experiments &amp; Results</a:t>
            </a:r>
          </a:p>
        </p:txBody>
      </p:sp>
      <p:pic>
        <p:nvPicPr>
          <p:cNvPr id="1030" name="Picture 6" descr="关于我们– 北京智科特机器人">
            <a:extLst>
              <a:ext uri="{FF2B5EF4-FFF2-40B4-BE49-F238E27FC236}">
                <a16:creationId xmlns:a16="http://schemas.microsoft.com/office/drawing/2014/main" id="{B9EAB745-BCFC-4A84-9C6E-88D6758F39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773" b="28836"/>
          <a:stretch/>
        </p:blipFill>
        <p:spPr bwMode="auto">
          <a:xfrm>
            <a:off x="743446" y="2424555"/>
            <a:ext cx="4320000" cy="18312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外卖巨头美团更新品牌logo设计色彩_华慕品牌设计">
            <a:extLst>
              <a:ext uri="{FF2B5EF4-FFF2-40B4-BE49-F238E27FC236}">
                <a16:creationId xmlns:a16="http://schemas.microsoft.com/office/drawing/2014/main" id="{86D318B2-932F-4A26-8C6C-386D41E6A67E}"/>
              </a:ext>
            </a:extLst>
          </p:cNvPr>
          <p:cNvSpPr>
            <a:spLocks noChangeAspect="1" noChangeArrowheads="1"/>
          </p:cNvSpPr>
          <p:nvPr/>
        </p:nvSpPr>
        <p:spPr bwMode="auto">
          <a:xfrm>
            <a:off x="16306800" y="10820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12F97199-BCE9-41D3-A3D6-1F730A5F9C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51288" y="2696766"/>
            <a:ext cx="5040000" cy="1340640"/>
          </a:xfrm>
          <a:prstGeom prst="rect">
            <a:avLst/>
          </a:prstGeom>
        </p:spPr>
      </p:pic>
      <p:pic>
        <p:nvPicPr>
          <p:cNvPr id="71" name="Picture 2">
            <a:extLst>
              <a:ext uri="{FF2B5EF4-FFF2-40B4-BE49-F238E27FC236}">
                <a16:creationId xmlns:a16="http://schemas.microsoft.com/office/drawing/2014/main" id="{AC545BA5-DA81-40D4-BFCD-1A69F4F80F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3632" y="13662399"/>
            <a:ext cx="1584000" cy="1239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2" name="TextBox 61">
            <a:extLst>
              <a:ext uri="{FF2B5EF4-FFF2-40B4-BE49-F238E27FC236}">
                <a16:creationId xmlns:a16="http://schemas.microsoft.com/office/drawing/2014/main" id="{16A5A917-7B5D-4BDA-8DE2-58F68C55F9E2}"/>
              </a:ext>
            </a:extLst>
          </p:cNvPr>
          <p:cNvSpPr txBox="1"/>
          <p:nvPr/>
        </p:nvSpPr>
        <p:spPr>
          <a:xfrm>
            <a:off x="703532" y="15311987"/>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2. When NNS meets Big Data?</a:t>
            </a:r>
          </a:p>
        </p:txBody>
      </p:sp>
      <p:sp>
        <p:nvSpPr>
          <p:cNvPr id="73" name="TextBox 61">
            <a:extLst>
              <a:ext uri="{FF2B5EF4-FFF2-40B4-BE49-F238E27FC236}">
                <a16:creationId xmlns:a16="http://schemas.microsoft.com/office/drawing/2014/main" id="{958F759B-029C-412C-9D7A-D505D1E75F91}"/>
              </a:ext>
            </a:extLst>
          </p:cNvPr>
          <p:cNvSpPr txBox="1"/>
          <p:nvPr/>
        </p:nvSpPr>
        <p:spPr>
          <a:xfrm>
            <a:off x="700314" y="17486076"/>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3. Learning to Hash: A Memory-Economical and Computation-Fast Representation Learning.</a:t>
            </a:r>
          </a:p>
        </p:txBody>
      </p:sp>
      <p:sp>
        <p:nvSpPr>
          <p:cNvPr id="74" name="文本框 73">
            <a:extLst>
              <a:ext uri="{FF2B5EF4-FFF2-40B4-BE49-F238E27FC236}">
                <a16:creationId xmlns:a16="http://schemas.microsoft.com/office/drawing/2014/main" id="{324D9DAF-AF6F-46F6-B0F2-F5233F17FE15}"/>
              </a:ext>
            </a:extLst>
          </p:cNvPr>
          <p:cNvSpPr txBox="1"/>
          <p:nvPr/>
        </p:nvSpPr>
        <p:spPr>
          <a:xfrm>
            <a:off x="973032" y="15734950"/>
            <a:ext cx="6400800" cy="1446550"/>
          </a:xfrm>
          <a:prstGeom prst="rect">
            <a:avLst/>
          </a:prstGeom>
          <a:noFill/>
        </p:spPr>
        <p:txBody>
          <a:bodyPr wrap="square">
            <a:spAutoFit/>
          </a:bodyPr>
          <a:lstStyle/>
          <a:p>
            <a:r>
              <a:rPr lang="en-US" altLang="zh-CN" sz="1800" b="1" dirty="0">
                <a:latin typeface="华文仿宋" panose="02010600040101010101" pitchFamily="2" charset="-122"/>
                <a:ea typeface="华文仿宋" panose="02010600040101010101" pitchFamily="2" charset="-122"/>
              </a:rPr>
              <a:t>(1) Curse of dimensionality;</a:t>
            </a:r>
          </a:p>
          <a:p>
            <a:endParaRPr lang="en-US" altLang="zh-CN" sz="1800" b="1" dirty="0">
              <a:latin typeface="华文仿宋" panose="02010600040101010101" pitchFamily="2" charset="-122"/>
              <a:ea typeface="华文仿宋" panose="02010600040101010101" pitchFamily="2" charset="-122"/>
            </a:endParaRPr>
          </a:p>
          <a:p>
            <a:r>
              <a:rPr lang="en-US" altLang="zh-CN" sz="1800" b="1" dirty="0">
                <a:latin typeface="华文仿宋" panose="02010600040101010101" pitchFamily="2" charset="-122"/>
                <a:ea typeface="华文仿宋" panose="02010600040101010101" pitchFamily="2" charset="-122"/>
              </a:rPr>
              <a:t>(2) Storage cost;</a:t>
            </a:r>
          </a:p>
          <a:p>
            <a:endParaRPr lang="en-US" altLang="zh-CN" sz="1600" b="1" dirty="0">
              <a:latin typeface="华文仿宋" panose="02010600040101010101" pitchFamily="2" charset="-122"/>
              <a:ea typeface="华文仿宋" panose="02010600040101010101" pitchFamily="2" charset="-122"/>
            </a:endParaRPr>
          </a:p>
          <a:p>
            <a:r>
              <a:rPr lang="en-US" altLang="zh-CN" sz="1800" b="1" dirty="0">
                <a:latin typeface="华文仿宋" panose="02010600040101010101" pitchFamily="2" charset="-122"/>
                <a:ea typeface="华文仿宋" panose="02010600040101010101" pitchFamily="2" charset="-122"/>
              </a:rPr>
              <a:t>(3) Query speed;</a:t>
            </a:r>
          </a:p>
        </p:txBody>
      </p:sp>
      <p:pic>
        <p:nvPicPr>
          <p:cNvPr id="75" name="Picture 2" descr="Highly dimensional feature spaces are sparse around their origin">
            <a:extLst>
              <a:ext uri="{FF2B5EF4-FFF2-40B4-BE49-F238E27FC236}">
                <a16:creationId xmlns:a16="http://schemas.microsoft.com/office/drawing/2014/main" id="{EA6C0D5D-FDA4-40B0-B328-AD9A961133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7974" y="15614915"/>
            <a:ext cx="3237299" cy="1108326"/>
          </a:xfrm>
          <a:prstGeom prst="rect">
            <a:avLst/>
          </a:prstGeom>
          <a:noFill/>
          <a:extLst>
            <a:ext uri="{909E8E84-426E-40DD-AFC4-6F175D3DCCD1}">
              <a14:hiddenFill xmlns:a14="http://schemas.microsoft.com/office/drawing/2010/main">
                <a:solidFill>
                  <a:srgbClr val="FFFFFF"/>
                </a:solidFill>
              </a14:hiddenFill>
            </a:ext>
          </a:extLst>
        </p:spPr>
      </p:pic>
      <p:sp>
        <p:nvSpPr>
          <p:cNvPr id="76" name="文本框 75">
            <a:extLst>
              <a:ext uri="{FF2B5EF4-FFF2-40B4-BE49-F238E27FC236}">
                <a16:creationId xmlns:a16="http://schemas.microsoft.com/office/drawing/2014/main" id="{355072DE-6831-4711-B670-FA21BA6E66A4}"/>
              </a:ext>
            </a:extLst>
          </p:cNvPr>
          <p:cNvSpPr txBox="1"/>
          <p:nvPr/>
        </p:nvSpPr>
        <p:spPr>
          <a:xfrm>
            <a:off x="2825613" y="16735912"/>
            <a:ext cx="5148064" cy="584775"/>
          </a:xfrm>
          <a:prstGeom prst="rect">
            <a:avLst/>
          </a:prstGeom>
          <a:noFill/>
        </p:spPr>
        <p:txBody>
          <a:bodyPr wrap="square">
            <a:spAutoFit/>
          </a:bodyPr>
          <a:lstStyle/>
          <a:p>
            <a:pPr algn="ctr"/>
            <a:r>
              <a:rPr lang="en-US" altLang="zh-CN" sz="1600" dirty="0">
                <a:latin typeface="华文仿宋" panose="02010600040101010101" pitchFamily="2" charset="-122"/>
                <a:ea typeface="华文仿宋" panose="02010600040101010101" pitchFamily="2" charset="-122"/>
              </a:rPr>
              <a:t>As the dimensionality increases, </a:t>
            </a:r>
            <a:r>
              <a:rPr lang="en-US" altLang="zh-CN" sz="1600" dirty="0">
                <a:solidFill>
                  <a:srgbClr val="FF0000"/>
                </a:solidFill>
                <a:latin typeface="华文仿宋" panose="02010600040101010101" pitchFamily="2" charset="-122"/>
                <a:ea typeface="华文仿宋" panose="02010600040101010101" pitchFamily="2" charset="-122"/>
              </a:rPr>
              <a:t>a larger percentage </a:t>
            </a:r>
            <a:r>
              <a:rPr lang="en-US" altLang="zh-CN" sz="1600" dirty="0">
                <a:latin typeface="华文仿宋" panose="02010600040101010101" pitchFamily="2" charset="-122"/>
                <a:ea typeface="华文仿宋" panose="02010600040101010101" pitchFamily="2" charset="-122"/>
              </a:rPr>
              <a:t>of the training data </a:t>
            </a:r>
            <a:r>
              <a:rPr lang="en-US" altLang="zh-CN" sz="1600" dirty="0">
                <a:solidFill>
                  <a:srgbClr val="FF0000"/>
                </a:solidFill>
                <a:latin typeface="华文仿宋" panose="02010600040101010101" pitchFamily="2" charset="-122"/>
                <a:ea typeface="华文仿宋" panose="02010600040101010101" pitchFamily="2" charset="-122"/>
              </a:rPr>
              <a:t>resides in the corners </a:t>
            </a:r>
            <a:r>
              <a:rPr lang="en-US" altLang="zh-CN" sz="1600" dirty="0">
                <a:latin typeface="华文仿宋" panose="02010600040101010101" pitchFamily="2" charset="-122"/>
                <a:ea typeface="华文仿宋" panose="02010600040101010101" pitchFamily="2" charset="-122"/>
              </a:rPr>
              <a:t>of the feature space.</a:t>
            </a:r>
            <a:endParaRPr lang="zh-CN" altLang="en-US" sz="1600" dirty="0">
              <a:latin typeface="华文仿宋" panose="02010600040101010101" pitchFamily="2" charset="-122"/>
              <a:ea typeface="华文仿宋" panose="02010600040101010101" pitchFamily="2" charset="-122"/>
            </a:endParaRPr>
          </a:p>
        </p:txBody>
      </p:sp>
      <p:pic>
        <p:nvPicPr>
          <p:cNvPr id="77" name="Picture 2">
            <a:extLst>
              <a:ext uri="{FF2B5EF4-FFF2-40B4-BE49-F238E27FC236}">
                <a16:creationId xmlns:a16="http://schemas.microsoft.com/office/drawing/2014/main" id="{2ED7D8B7-3A74-4FB0-BF53-C183F13F72C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4065"/>
          <a:stretch/>
        </p:blipFill>
        <p:spPr bwMode="auto">
          <a:xfrm>
            <a:off x="859739" y="17806812"/>
            <a:ext cx="3422693" cy="2205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Picture 2">
            <a:extLst>
              <a:ext uri="{FF2B5EF4-FFF2-40B4-BE49-F238E27FC236}">
                <a16:creationId xmlns:a16="http://schemas.microsoft.com/office/drawing/2014/main" id="{49AA8666-EEB7-46D2-B40F-191B5B1C267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0769" y="17860642"/>
            <a:ext cx="3012915" cy="2260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9" name="标题 1">
            <a:extLst>
              <a:ext uri="{FF2B5EF4-FFF2-40B4-BE49-F238E27FC236}">
                <a16:creationId xmlns:a16="http://schemas.microsoft.com/office/drawing/2014/main" id="{955644CE-4EF9-4C0B-BC6C-9728528F1528}"/>
              </a:ext>
            </a:extLst>
          </p:cNvPr>
          <p:cNvSpPr txBox="1">
            <a:spLocks/>
          </p:cNvSpPr>
          <p:nvPr/>
        </p:nvSpPr>
        <p:spPr>
          <a:xfrm>
            <a:off x="4203619" y="20164146"/>
            <a:ext cx="3852957" cy="416111"/>
          </a:xfrm>
          <a:prstGeom prst="rect">
            <a:avLst/>
          </a:prstGeom>
        </p:spPr>
        <p:txBody>
          <a:bodyPr>
            <a:noAutofit/>
          </a:bodyPr>
          <a:lstStyle>
            <a:defPPr>
              <a:defRPr kern="1200" smtId="4294967295"/>
            </a:defPPr>
            <a:lvl1pPr algn="ctr" defTabSz="2844942" rtl="0" eaLnBrk="0" fontAlgn="base" hangingPunct="0">
              <a:spcBef>
                <a:spcPct val="0"/>
              </a:spcBef>
              <a:spcAft>
                <a:spcPct val="0"/>
              </a:spcAft>
              <a:defRPr sz="13667">
                <a:solidFill>
                  <a:schemeClr val="tx2"/>
                </a:solidFill>
                <a:latin typeface="+mj-lt"/>
                <a:ea typeface="+mj-ea"/>
                <a:cs typeface="+mj-cs"/>
              </a:defRPr>
            </a:lvl1pPr>
            <a:lvl2pPr algn="ctr" defTabSz="2844942" rtl="0" eaLnBrk="0" fontAlgn="base" hangingPunct="0">
              <a:spcBef>
                <a:spcPct val="0"/>
              </a:spcBef>
              <a:spcAft>
                <a:spcPct val="0"/>
              </a:spcAft>
              <a:defRPr sz="13667">
                <a:solidFill>
                  <a:schemeClr val="tx2"/>
                </a:solidFill>
                <a:latin typeface="Times New Roman" pitchFamily="18" charset="0"/>
              </a:defRPr>
            </a:lvl2pPr>
            <a:lvl3pPr algn="ctr" defTabSz="2844942" rtl="0" eaLnBrk="0" fontAlgn="base" hangingPunct="0">
              <a:spcBef>
                <a:spcPct val="0"/>
              </a:spcBef>
              <a:spcAft>
                <a:spcPct val="0"/>
              </a:spcAft>
              <a:defRPr sz="13667">
                <a:solidFill>
                  <a:schemeClr val="tx2"/>
                </a:solidFill>
                <a:latin typeface="Times New Roman" pitchFamily="18" charset="0"/>
              </a:defRPr>
            </a:lvl3pPr>
            <a:lvl4pPr algn="ctr" defTabSz="2844942" rtl="0" eaLnBrk="0" fontAlgn="base" hangingPunct="0">
              <a:spcBef>
                <a:spcPct val="0"/>
              </a:spcBef>
              <a:spcAft>
                <a:spcPct val="0"/>
              </a:spcAft>
              <a:defRPr sz="13667">
                <a:solidFill>
                  <a:schemeClr val="tx2"/>
                </a:solidFill>
                <a:latin typeface="Times New Roman" pitchFamily="18" charset="0"/>
              </a:defRPr>
            </a:lvl4pPr>
            <a:lvl5pPr algn="ctr" defTabSz="2844942" rtl="0" eaLnBrk="0" fontAlgn="base" hangingPunct="0">
              <a:spcBef>
                <a:spcPct val="0"/>
              </a:spcBef>
              <a:spcAft>
                <a:spcPct val="0"/>
              </a:spcAft>
              <a:defRPr sz="13667">
                <a:solidFill>
                  <a:schemeClr val="tx2"/>
                </a:solidFill>
                <a:latin typeface="Times New Roman" pitchFamily="18" charset="0"/>
              </a:defRPr>
            </a:lvl5pPr>
            <a:lvl6pPr marL="304815" algn="ctr" defTabSz="2844942" rtl="0" eaLnBrk="0" fontAlgn="base" hangingPunct="0">
              <a:spcBef>
                <a:spcPct val="0"/>
              </a:spcBef>
              <a:spcAft>
                <a:spcPct val="0"/>
              </a:spcAft>
              <a:defRPr sz="13667">
                <a:solidFill>
                  <a:schemeClr val="tx2"/>
                </a:solidFill>
                <a:latin typeface="Times New Roman" pitchFamily="18" charset="0"/>
              </a:defRPr>
            </a:lvl6pPr>
            <a:lvl7pPr marL="609630" algn="ctr" defTabSz="2844942" rtl="0" eaLnBrk="0" fontAlgn="base" hangingPunct="0">
              <a:spcBef>
                <a:spcPct val="0"/>
              </a:spcBef>
              <a:spcAft>
                <a:spcPct val="0"/>
              </a:spcAft>
              <a:defRPr sz="13667">
                <a:solidFill>
                  <a:schemeClr val="tx2"/>
                </a:solidFill>
                <a:latin typeface="Times New Roman" pitchFamily="18" charset="0"/>
              </a:defRPr>
            </a:lvl7pPr>
            <a:lvl8pPr marL="914446" algn="ctr" defTabSz="2844942" rtl="0" eaLnBrk="0" fontAlgn="base" hangingPunct="0">
              <a:spcBef>
                <a:spcPct val="0"/>
              </a:spcBef>
              <a:spcAft>
                <a:spcPct val="0"/>
              </a:spcAft>
              <a:defRPr sz="13667">
                <a:solidFill>
                  <a:schemeClr val="tx2"/>
                </a:solidFill>
                <a:latin typeface="Times New Roman" pitchFamily="18" charset="0"/>
              </a:defRPr>
            </a:lvl8pPr>
            <a:lvl9pPr marL="1219261" algn="ctr" defTabSz="2844942" rtl="0" eaLnBrk="0" fontAlgn="base" hangingPunct="0">
              <a:spcBef>
                <a:spcPct val="0"/>
              </a:spcBef>
              <a:spcAft>
                <a:spcPct val="0"/>
              </a:spcAft>
              <a:defRPr sz="13667">
                <a:solidFill>
                  <a:schemeClr val="tx2"/>
                </a:solidFill>
                <a:latin typeface="Times New Roman" pitchFamily="18" charset="0"/>
              </a:defRPr>
            </a:lvl9pPr>
          </a:lstStyle>
          <a:p>
            <a:r>
              <a:rPr lang="en-US" altLang="zh-CN" sz="1800" b="1" dirty="0">
                <a:solidFill>
                  <a:schemeClr val="tx1"/>
                </a:solidFill>
                <a:latin typeface="华文仿宋" panose="02010600040101010101" pitchFamily="2" charset="-122"/>
                <a:ea typeface="华文仿宋" panose="02010600040101010101" pitchFamily="2" charset="-122"/>
                <a:cs typeface="+mn-cs"/>
              </a:rPr>
              <a:t>(2) Reduce Dimensionality and </a:t>
            </a:r>
          </a:p>
          <a:p>
            <a:r>
              <a:rPr lang="en-US" altLang="zh-CN" sz="1800" b="1" dirty="0">
                <a:solidFill>
                  <a:schemeClr val="tx1"/>
                </a:solidFill>
                <a:latin typeface="华文仿宋" panose="02010600040101010101" pitchFamily="2" charset="-122"/>
                <a:ea typeface="华文仿宋" panose="02010600040101010101" pitchFamily="2" charset="-122"/>
                <a:cs typeface="+mn-cs"/>
              </a:rPr>
              <a:t>Storage Cost</a:t>
            </a:r>
            <a:endParaRPr lang="zh-CN" altLang="en-US" sz="1800" b="1" dirty="0">
              <a:solidFill>
                <a:schemeClr val="tx1"/>
              </a:solidFill>
              <a:latin typeface="华文仿宋" panose="02010600040101010101" pitchFamily="2" charset="-122"/>
              <a:ea typeface="华文仿宋" panose="02010600040101010101" pitchFamily="2" charset="-122"/>
              <a:cs typeface="+mn-cs"/>
            </a:endParaRPr>
          </a:p>
        </p:txBody>
      </p:sp>
      <p:sp>
        <p:nvSpPr>
          <p:cNvPr id="80" name="标题 1">
            <a:extLst>
              <a:ext uri="{FF2B5EF4-FFF2-40B4-BE49-F238E27FC236}">
                <a16:creationId xmlns:a16="http://schemas.microsoft.com/office/drawing/2014/main" id="{73662AB3-8048-4DA9-B93E-B1F247DA2EB9}"/>
              </a:ext>
            </a:extLst>
          </p:cNvPr>
          <p:cNvSpPr txBox="1">
            <a:spLocks/>
          </p:cNvSpPr>
          <p:nvPr/>
        </p:nvSpPr>
        <p:spPr>
          <a:xfrm>
            <a:off x="682171" y="20265744"/>
            <a:ext cx="3652353" cy="461665"/>
          </a:xfrm>
          <a:prstGeom prst="rect">
            <a:avLst/>
          </a:prstGeom>
        </p:spPr>
        <p:txBody>
          <a:bodyPr>
            <a:noAutofit/>
          </a:bodyPr>
          <a:lstStyle>
            <a:defPPr>
              <a:defRPr kern="1200" smtId="4294967295"/>
            </a:defPPr>
            <a:lvl1pPr algn="ctr" defTabSz="2844942" rtl="0" eaLnBrk="0" fontAlgn="base" hangingPunct="0">
              <a:spcBef>
                <a:spcPct val="0"/>
              </a:spcBef>
              <a:spcAft>
                <a:spcPct val="0"/>
              </a:spcAft>
              <a:defRPr sz="13667">
                <a:solidFill>
                  <a:schemeClr val="tx2"/>
                </a:solidFill>
                <a:latin typeface="+mj-lt"/>
                <a:ea typeface="+mj-ea"/>
                <a:cs typeface="+mj-cs"/>
              </a:defRPr>
            </a:lvl1pPr>
            <a:lvl2pPr algn="ctr" defTabSz="2844942" rtl="0" eaLnBrk="0" fontAlgn="base" hangingPunct="0">
              <a:spcBef>
                <a:spcPct val="0"/>
              </a:spcBef>
              <a:spcAft>
                <a:spcPct val="0"/>
              </a:spcAft>
              <a:defRPr sz="13667">
                <a:solidFill>
                  <a:schemeClr val="tx2"/>
                </a:solidFill>
                <a:latin typeface="Times New Roman" pitchFamily="18" charset="0"/>
              </a:defRPr>
            </a:lvl2pPr>
            <a:lvl3pPr algn="ctr" defTabSz="2844942" rtl="0" eaLnBrk="0" fontAlgn="base" hangingPunct="0">
              <a:spcBef>
                <a:spcPct val="0"/>
              </a:spcBef>
              <a:spcAft>
                <a:spcPct val="0"/>
              </a:spcAft>
              <a:defRPr sz="13667">
                <a:solidFill>
                  <a:schemeClr val="tx2"/>
                </a:solidFill>
                <a:latin typeface="Times New Roman" pitchFamily="18" charset="0"/>
              </a:defRPr>
            </a:lvl3pPr>
            <a:lvl4pPr algn="ctr" defTabSz="2844942" rtl="0" eaLnBrk="0" fontAlgn="base" hangingPunct="0">
              <a:spcBef>
                <a:spcPct val="0"/>
              </a:spcBef>
              <a:spcAft>
                <a:spcPct val="0"/>
              </a:spcAft>
              <a:defRPr sz="13667">
                <a:solidFill>
                  <a:schemeClr val="tx2"/>
                </a:solidFill>
                <a:latin typeface="Times New Roman" pitchFamily="18" charset="0"/>
              </a:defRPr>
            </a:lvl4pPr>
            <a:lvl5pPr algn="ctr" defTabSz="2844942" rtl="0" eaLnBrk="0" fontAlgn="base" hangingPunct="0">
              <a:spcBef>
                <a:spcPct val="0"/>
              </a:spcBef>
              <a:spcAft>
                <a:spcPct val="0"/>
              </a:spcAft>
              <a:defRPr sz="13667">
                <a:solidFill>
                  <a:schemeClr val="tx2"/>
                </a:solidFill>
                <a:latin typeface="Times New Roman" pitchFamily="18" charset="0"/>
              </a:defRPr>
            </a:lvl5pPr>
            <a:lvl6pPr marL="304815" algn="ctr" defTabSz="2844942" rtl="0" eaLnBrk="0" fontAlgn="base" hangingPunct="0">
              <a:spcBef>
                <a:spcPct val="0"/>
              </a:spcBef>
              <a:spcAft>
                <a:spcPct val="0"/>
              </a:spcAft>
              <a:defRPr sz="13667">
                <a:solidFill>
                  <a:schemeClr val="tx2"/>
                </a:solidFill>
                <a:latin typeface="Times New Roman" pitchFamily="18" charset="0"/>
              </a:defRPr>
            </a:lvl6pPr>
            <a:lvl7pPr marL="609630" algn="ctr" defTabSz="2844942" rtl="0" eaLnBrk="0" fontAlgn="base" hangingPunct="0">
              <a:spcBef>
                <a:spcPct val="0"/>
              </a:spcBef>
              <a:spcAft>
                <a:spcPct val="0"/>
              </a:spcAft>
              <a:defRPr sz="13667">
                <a:solidFill>
                  <a:schemeClr val="tx2"/>
                </a:solidFill>
                <a:latin typeface="Times New Roman" pitchFamily="18" charset="0"/>
              </a:defRPr>
            </a:lvl7pPr>
            <a:lvl8pPr marL="914446" algn="ctr" defTabSz="2844942" rtl="0" eaLnBrk="0" fontAlgn="base" hangingPunct="0">
              <a:spcBef>
                <a:spcPct val="0"/>
              </a:spcBef>
              <a:spcAft>
                <a:spcPct val="0"/>
              </a:spcAft>
              <a:defRPr sz="13667">
                <a:solidFill>
                  <a:schemeClr val="tx2"/>
                </a:solidFill>
                <a:latin typeface="Times New Roman" pitchFamily="18" charset="0"/>
              </a:defRPr>
            </a:lvl8pPr>
            <a:lvl9pPr marL="1219261" algn="ctr" defTabSz="2844942" rtl="0" eaLnBrk="0" fontAlgn="base" hangingPunct="0">
              <a:spcBef>
                <a:spcPct val="0"/>
              </a:spcBef>
              <a:spcAft>
                <a:spcPct val="0"/>
              </a:spcAft>
              <a:defRPr sz="13667">
                <a:solidFill>
                  <a:schemeClr val="tx2"/>
                </a:solidFill>
                <a:latin typeface="Times New Roman" pitchFamily="18" charset="0"/>
              </a:defRPr>
            </a:lvl9pPr>
          </a:lstStyle>
          <a:p>
            <a:r>
              <a:rPr lang="en-US" altLang="zh-CN" sz="1800" b="1" dirty="0">
                <a:solidFill>
                  <a:schemeClr val="tx1"/>
                </a:solidFill>
                <a:latin typeface="华文仿宋" panose="02010600040101010101" pitchFamily="2" charset="-122"/>
                <a:ea typeface="华文仿宋" panose="02010600040101010101" pitchFamily="2" charset="-122"/>
                <a:cs typeface="+mn-cs"/>
              </a:rPr>
              <a:t>(1) Similarity Preserved Hashing</a:t>
            </a:r>
            <a:endParaRPr lang="zh-CN" altLang="en-US" sz="1800" b="1" dirty="0">
              <a:solidFill>
                <a:schemeClr val="tx1"/>
              </a:solidFill>
              <a:latin typeface="华文仿宋" panose="02010600040101010101" pitchFamily="2" charset="-122"/>
              <a:ea typeface="华文仿宋" panose="02010600040101010101" pitchFamily="2" charset="-122"/>
              <a:cs typeface="+mn-cs"/>
            </a:endParaRPr>
          </a:p>
        </p:txBody>
      </p:sp>
      <p:sp>
        <p:nvSpPr>
          <p:cNvPr id="81" name="内容占位符 2">
            <a:extLst>
              <a:ext uri="{FF2B5EF4-FFF2-40B4-BE49-F238E27FC236}">
                <a16:creationId xmlns:a16="http://schemas.microsoft.com/office/drawing/2014/main" id="{C48D7119-99C3-4116-A867-F6396F0D2729}"/>
              </a:ext>
            </a:extLst>
          </p:cNvPr>
          <p:cNvSpPr txBox="1">
            <a:spLocks/>
          </p:cNvSpPr>
          <p:nvPr/>
        </p:nvSpPr>
        <p:spPr>
          <a:xfrm>
            <a:off x="973032" y="20857502"/>
            <a:ext cx="7000645" cy="656273"/>
          </a:xfrm>
          <a:prstGeom prst="rect">
            <a:avLst/>
          </a:prstGeom>
        </p:spPr>
        <p:txBody>
          <a:bodyPr>
            <a:normAutofit/>
          </a:bodyPr>
          <a:lstStyle>
            <a:defPPr>
              <a:defRPr kern="1200" smtId="4294967295"/>
            </a:defPPr>
            <a:lvl1pPr marL="1066853" indent="-1066853" algn="l" defTabSz="2844942" rtl="0" eaLnBrk="0" fontAlgn="base" hangingPunct="0">
              <a:spcBef>
                <a:spcPct val="20000"/>
              </a:spcBef>
              <a:spcAft>
                <a:spcPct val="0"/>
              </a:spcAft>
              <a:buChar char="•"/>
              <a:defRPr sz="9934">
                <a:solidFill>
                  <a:schemeClr val="tx1"/>
                </a:solidFill>
                <a:latin typeface="+mn-lt"/>
                <a:ea typeface="+mn-ea"/>
                <a:cs typeface="+mn-cs"/>
              </a:defRPr>
            </a:lvl1pPr>
            <a:lvl2pPr marL="2311516" indent="-889044" algn="l" defTabSz="2844942" rtl="0" eaLnBrk="0" fontAlgn="base" hangingPunct="0">
              <a:spcBef>
                <a:spcPct val="20000"/>
              </a:spcBef>
              <a:spcAft>
                <a:spcPct val="0"/>
              </a:spcAft>
              <a:buChar char="–"/>
              <a:defRPr sz="8734">
                <a:solidFill>
                  <a:schemeClr val="tx1"/>
                </a:solidFill>
                <a:latin typeface="+mn-lt"/>
              </a:defRPr>
            </a:lvl2pPr>
            <a:lvl3pPr marL="3556178" indent="-711236" algn="l" defTabSz="2844942" rtl="0" eaLnBrk="0" fontAlgn="base" hangingPunct="0">
              <a:spcBef>
                <a:spcPct val="20000"/>
              </a:spcBef>
              <a:spcAft>
                <a:spcPct val="0"/>
              </a:spcAft>
              <a:buChar char="•"/>
              <a:defRPr sz="7467">
                <a:solidFill>
                  <a:schemeClr val="tx1"/>
                </a:solidFill>
                <a:latin typeface="+mn-lt"/>
              </a:defRPr>
            </a:lvl3pPr>
            <a:lvl4pPr marL="4978649" indent="-711236" algn="l" defTabSz="2844942" rtl="0" eaLnBrk="0" fontAlgn="base" hangingPunct="0">
              <a:spcBef>
                <a:spcPct val="20000"/>
              </a:spcBef>
              <a:spcAft>
                <a:spcPct val="0"/>
              </a:spcAft>
              <a:buChar char="–"/>
              <a:defRPr sz="6200">
                <a:solidFill>
                  <a:schemeClr val="tx1"/>
                </a:solidFill>
                <a:latin typeface="+mn-lt"/>
              </a:defRPr>
            </a:lvl4pPr>
            <a:lvl5pPr marL="6401120" indent="-711236" algn="l" defTabSz="2844942" rtl="0" eaLnBrk="0" fontAlgn="base" hangingPunct="0">
              <a:spcBef>
                <a:spcPct val="20000"/>
              </a:spcBef>
              <a:spcAft>
                <a:spcPct val="0"/>
              </a:spcAft>
              <a:buChar char="»"/>
              <a:defRPr sz="6200">
                <a:solidFill>
                  <a:schemeClr val="tx1"/>
                </a:solidFill>
                <a:latin typeface="+mn-lt"/>
              </a:defRPr>
            </a:lvl5pPr>
            <a:lvl6pPr marL="6705935" indent="-711236" algn="l" defTabSz="2844942" rtl="0" eaLnBrk="0" fontAlgn="base" hangingPunct="0">
              <a:spcBef>
                <a:spcPct val="20000"/>
              </a:spcBef>
              <a:spcAft>
                <a:spcPct val="0"/>
              </a:spcAft>
              <a:buChar char="»"/>
              <a:defRPr sz="6200">
                <a:solidFill>
                  <a:schemeClr val="tx1"/>
                </a:solidFill>
                <a:latin typeface="+mn-lt"/>
              </a:defRPr>
            </a:lvl6pPr>
            <a:lvl7pPr marL="7010751" indent="-711236" algn="l" defTabSz="2844942" rtl="0" eaLnBrk="0" fontAlgn="base" hangingPunct="0">
              <a:spcBef>
                <a:spcPct val="20000"/>
              </a:spcBef>
              <a:spcAft>
                <a:spcPct val="0"/>
              </a:spcAft>
              <a:buChar char="»"/>
              <a:defRPr sz="6200">
                <a:solidFill>
                  <a:schemeClr val="tx1"/>
                </a:solidFill>
                <a:latin typeface="+mn-lt"/>
              </a:defRPr>
            </a:lvl7pPr>
            <a:lvl8pPr marL="7315566" indent="-711236" algn="l" defTabSz="2844942" rtl="0" eaLnBrk="0" fontAlgn="base" hangingPunct="0">
              <a:spcBef>
                <a:spcPct val="20000"/>
              </a:spcBef>
              <a:spcAft>
                <a:spcPct val="0"/>
              </a:spcAft>
              <a:buChar char="»"/>
              <a:defRPr sz="6200">
                <a:solidFill>
                  <a:schemeClr val="tx1"/>
                </a:solidFill>
                <a:latin typeface="+mn-lt"/>
              </a:defRPr>
            </a:lvl8pPr>
            <a:lvl9pPr marL="7620381" indent="-711236" algn="l" defTabSz="2844942" rtl="0" eaLnBrk="0" fontAlgn="base" hangingPunct="0">
              <a:spcBef>
                <a:spcPct val="20000"/>
              </a:spcBef>
              <a:spcAft>
                <a:spcPct val="0"/>
              </a:spcAft>
              <a:buChar char="»"/>
              <a:defRPr sz="6200">
                <a:solidFill>
                  <a:schemeClr val="tx1"/>
                </a:solidFill>
                <a:latin typeface="+mn-lt"/>
              </a:defRPr>
            </a:lvl9pPr>
          </a:lstStyle>
          <a:p>
            <a:pPr marL="0" indent="0">
              <a:buNone/>
            </a:pPr>
            <a:r>
              <a:rPr lang="en-US" altLang="zh-CN" sz="1800" b="1" dirty="0">
                <a:latin typeface="华文仿宋" panose="02010600040101010101" pitchFamily="2" charset="-122"/>
                <a:ea typeface="华文仿宋" panose="02010600040101010101" pitchFamily="2" charset="-122"/>
              </a:rPr>
              <a:t>(3) By using hash-code to construct index, we can achieve </a:t>
            </a:r>
            <a:r>
              <a:rPr lang="en-US" altLang="zh-CN" sz="1800" b="1" dirty="0">
                <a:solidFill>
                  <a:srgbClr val="FF0000"/>
                </a:solidFill>
                <a:latin typeface="华文仿宋" panose="02010600040101010101" pitchFamily="2" charset="-122"/>
                <a:ea typeface="华文仿宋" panose="02010600040101010101" pitchFamily="2" charset="-122"/>
              </a:rPr>
              <a:t>constant</a:t>
            </a:r>
            <a:r>
              <a:rPr lang="en-US" altLang="zh-CN" sz="1800" b="1" dirty="0">
                <a:latin typeface="华文仿宋" panose="02010600040101010101" pitchFamily="2" charset="-122"/>
                <a:ea typeface="华文仿宋" panose="02010600040101010101" pitchFamily="2" charset="-122"/>
              </a:rPr>
              <a:t> or </a:t>
            </a:r>
            <a:r>
              <a:rPr lang="en-US" altLang="zh-CN" sz="1800" b="1" dirty="0">
                <a:solidFill>
                  <a:srgbClr val="FF0000"/>
                </a:solidFill>
                <a:latin typeface="华文仿宋" panose="02010600040101010101" pitchFamily="2" charset="-122"/>
                <a:ea typeface="华文仿宋" panose="02010600040101010101" pitchFamily="2" charset="-122"/>
              </a:rPr>
              <a:t>sub-linear</a:t>
            </a:r>
            <a:r>
              <a:rPr lang="en-US" altLang="zh-CN" sz="1800" b="1" dirty="0">
                <a:latin typeface="华文仿宋" panose="02010600040101010101" pitchFamily="2" charset="-122"/>
                <a:ea typeface="华文仿宋" panose="02010600040101010101" pitchFamily="2" charset="-122"/>
              </a:rPr>
              <a:t> search time complexity.</a:t>
            </a:r>
          </a:p>
          <a:p>
            <a:pPr marL="0" indent="0">
              <a:buFontTx/>
              <a:buNone/>
            </a:pPr>
            <a:endParaRPr lang="en-US" altLang="zh-CN" sz="2200" kern="0" dirty="0">
              <a:latin typeface="华文仿宋" panose="02010600040101010101" pitchFamily="2" charset="-122"/>
              <a:ea typeface="华文仿宋" panose="02010600040101010101" pitchFamily="2" charset="-122"/>
            </a:endParaRPr>
          </a:p>
        </p:txBody>
      </p:sp>
      <p:pic>
        <p:nvPicPr>
          <p:cNvPr id="16" name="图片 15">
            <a:extLst>
              <a:ext uri="{FF2B5EF4-FFF2-40B4-BE49-F238E27FC236}">
                <a16:creationId xmlns:a16="http://schemas.microsoft.com/office/drawing/2014/main" id="{AA7B7059-C26D-4D13-A089-528AD598A6DC}"/>
              </a:ext>
            </a:extLst>
          </p:cNvPr>
          <p:cNvPicPr>
            <a:picLocks noChangeAspect="1"/>
          </p:cNvPicPr>
          <p:nvPr/>
        </p:nvPicPr>
        <p:blipFill>
          <a:blip r:embed="rId9"/>
          <a:stretch>
            <a:fillRect/>
          </a:stretch>
        </p:blipFill>
        <p:spPr>
          <a:xfrm>
            <a:off x="3670356" y="13672359"/>
            <a:ext cx="1368000" cy="1118781"/>
          </a:xfrm>
          <a:prstGeom prst="rect">
            <a:avLst/>
          </a:prstGeom>
        </p:spPr>
      </p:pic>
      <p:pic>
        <p:nvPicPr>
          <p:cNvPr id="18" name="图片 17">
            <a:extLst>
              <a:ext uri="{FF2B5EF4-FFF2-40B4-BE49-F238E27FC236}">
                <a16:creationId xmlns:a16="http://schemas.microsoft.com/office/drawing/2014/main" id="{6CD18787-3EB0-4ADC-A443-EEB27A419504}"/>
              </a:ext>
            </a:extLst>
          </p:cNvPr>
          <p:cNvPicPr>
            <a:picLocks noChangeAspect="1"/>
          </p:cNvPicPr>
          <p:nvPr/>
        </p:nvPicPr>
        <p:blipFill>
          <a:blip r:embed="rId10"/>
          <a:stretch>
            <a:fillRect/>
          </a:stretch>
        </p:blipFill>
        <p:spPr>
          <a:xfrm>
            <a:off x="5911248" y="13679481"/>
            <a:ext cx="1440000" cy="1146432"/>
          </a:xfrm>
          <a:prstGeom prst="rect">
            <a:avLst/>
          </a:prstGeom>
        </p:spPr>
      </p:pic>
      <p:sp>
        <p:nvSpPr>
          <p:cNvPr id="82" name="文本框 81">
            <a:extLst>
              <a:ext uri="{FF2B5EF4-FFF2-40B4-BE49-F238E27FC236}">
                <a16:creationId xmlns:a16="http://schemas.microsoft.com/office/drawing/2014/main" id="{54E54A49-2EAE-41DB-AE96-91AA52A5FE24}"/>
              </a:ext>
            </a:extLst>
          </p:cNvPr>
          <p:cNvSpPr txBox="1"/>
          <p:nvPr/>
        </p:nvSpPr>
        <p:spPr>
          <a:xfrm>
            <a:off x="973033" y="14821359"/>
            <a:ext cx="1932778" cy="338554"/>
          </a:xfrm>
          <a:prstGeom prst="rect">
            <a:avLst/>
          </a:prstGeom>
          <a:noFill/>
        </p:spPr>
        <p:txBody>
          <a:bodyPr wrap="square">
            <a:spAutoFit/>
          </a:bodyPr>
          <a:lstStyle/>
          <a:p>
            <a:r>
              <a:rPr lang="en-US" altLang="zh-CN" sz="1600" b="1" dirty="0">
                <a:solidFill>
                  <a:schemeClr val="tx1"/>
                </a:solidFill>
                <a:latin typeface="华文仿宋" panose="02010600040101010101" pitchFamily="2" charset="-122"/>
                <a:ea typeface="华文仿宋" panose="02010600040101010101" pitchFamily="2" charset="-122"/>
                <a:cs typeface="+mn-cs"/>
              </a:rPr>
              <a:t>K-NN Classifier &amp; IR</a:t>
            </a:r>
            <a:endParaRPr lang="zh-CN" altLang="en-US" sz="1600" b="1" dirty="0">
              <a:solidFill>
                <a:schemeClr val="tx1"/>
              </a:solidFill>
              <a:latin typeface="华文仿宋" panose="02010600040101010101" pitchFamily="2" charset="-122"/>
              <a:ea typeface="华文仿宋" panose="02010600040101010101" pitchFamily="2" charset="-122"/>
              <a:cs typeface="+mn-cs"/>
            </a:endParaRPr>
          </a:p>
        </p:txBody>
      </p:sp>
      <p:sp>
        <p:nvSpPr>
          <p:cNvPr id="83" name="文本框 82">
            <a:extLst>
              <a:ext uri="{FF2B5EF4-FFF2-40B4-BE49-F238E27FC236}">
                <a16:creationId xmlns:a16="http://schemas.microsoft.com/office/drawing/2014/main" id="{AC91E5A8-885F-4C35-8AD1-53379FBE3A04}"/>
              </a:ext>
            </a:extLst>
          </p:cNvPr>
          <p:cNvSpPr txBox="1"/>
          <p:nvPr/>
        </p:nvSpPr>
        <p:spPr>
          <a:xfrm>
            <a:off x="3474587" y="14814639"/>
            <a:ext cx="1814551" cy="338554"/>
          </a:xfrm>
          <a:prstGeom prst="rect">
            <a:avLst/>
          </a:prstGeom>
          <a:noFill/>
        </p:spPr>
        <p:txBody>
          <a:bodyPr wrap="square">
            <a:spAutoFit/>
          </a:bodyPr>
          <a:lstStyle/>
          <a:p>
            <a:r>
              <a:rPr lang="en-US" altLang="zh-CN" sz="1600" b="1" dirty="0">
                <a:solidFill>
                  <a:schemeClr val="tx1"/>
                </a:solidFill>
                <a:latin typeface="华文仿宋" panose="02010600040101010101" pitchFamily="2" charset="-122"/>
                <a:ea typeface="华文仿宋" panose="02010600040101010101" pitchFamily="2" charset="-122"/>
                <a:cs typeface="+mn-cs"/>
              </a:rPr>
              <a:t>K-Means Clustering</a:t>
            </a:r>
            <a:endParaRPr lang="zh-CN" altLang="en-US" sz="1600" b="1" dirty="0">
              <a:solidFill>
                <a:schemeClr val="tx1"/>
              </a:solidFill>
              <a:latin typeface="华文仿宋" panose="02010600040101010101" pitchFamily="2" charset="-122"/>
              <a:ea typeface="华文仿宋" panose="02010600040101010101" pitchFamily="2" charset="-122"/>
              <a:cs typeface="+mn-cs"/>
            </a:endParaRPr>
          </a:p>
        </p:txBody>
      </p:sp>
      <p:sp>
        <p:nvSpPr>
          <p:cNvPr id="84" name="文本框 83">
            <a:extLst>
              <a:ext uri="{FF2B5EF4-FFF2-40B4-BE49-F238E27FC236}">
                <a16:creationId xmlns:a16="http://schemas.microsoft.com/office/drawing/2014/main" id="{8247A8F7-8A66-4D52-8C1E-35F37A737985}"/>
              </a:ext>
            </a:extLst>
          </p:cNvPr>
          <p:cNvSpPr txBox="1"/>
          <p:nvPr/>
        </p:nvSpPr>
        <p:spPr>
          <a:xfrm>
            <a:off x="5720491" y="14821359"/>
            <a:ext cx="1814551" cy="338554"/>
          </a:xfrm>
          <a:prstGeom prst="rect">
            <a:avLst/>
          </a:prstGeom>
          <a:noFill/>
        </p:spPr>
        <p:txBody>
          <a:bodyPr wrap="square">
            <a:spAutoFit/>
          </a:bodyPr>
          <a:lstStyle/>
          <a:p>
            <a:r>
              <a:rPr lang="en-US" altLang="zh-CN" sz="1600" b="1" dirty="0">
                <a:solidFill>
                  <a:schemeClr val="tx1"/>
                </a:solidFill>
                <a:latin typeface="华文仿宋" panose="02010600040101010101" pitchFamily="2" charset="-122"/>
                <a:ea typeface="华文仿宋" panose="02010600040101010101" pitchFamily="2" charset="-122"/>
                <a:cs typeface="+mn-cs"/>
              </a:rPr>
              <a:t>Anomaly Detection</a:t>
            </a:r>
            <a:endParaRPr lang="zh-CN" altLang="en-US" sz="1600" b="1" dirty="0">
              <a:solidFill>
                <a:schemeClr val="tx1"/>
              </a:solidFill>
              <a:latin typeface="华文仿宋" panose="02010600040101010101" pitchFamily="2" charset="-122"/>
              <a:ea typeface="华文仿宋" panose="02010600040101010101" pitchFamily="2" charset="-122"/>
              <a:cs typeface="+mn-cs"/>
            </a:endParaRPr>
          </a:p>
        </p:txBody>
      </p:sp>
      <p:pic>
        <p:nvPicPr>
          <p:cNvPr id="85" name="图片 84">
            <a:extLst>
              <a:ext uri="{FF2B5EF4-FFF2-40B4-BE49-F238E27FC236}">
                <a16:creationId xmlns:a16="http://schemas.microsoft.com/office/drawing/2014/main" id="{8AD0DC34-105F-40D1-8AA3-6326ADE766CC}"/>
              </a:ext>
            </a:extLst>
          </p:cNvPr>
          <p:cNvPicPr>
            <a:picLocks noChangeAspect="1"/>
          </p:cNvPicPr>
          <p:nvPr/>
        </p:nvPicPr>
        <p:blipFill rotWithShape="1">
          <a:blip r:embed="rId11"/>
          <a:srcRect b="32417"/>
          <a:stretch/>
        </p:blipFill>
        <p:spPr>
          <a:xfrm>
            <a:off x="8802910" y="6200556"/>
            <a:ext cx="3024000" cy="1521114"/>
          </a:xfrm>
          <a:prstGeom prst="rect">
            <a:avLst/>
          </a:prstGeom>
        </p:spPr>
      </p:pic>
      <p:sp>
        <p:nvSpPr>
          <p:cNvPr id="86" name="TextBox 63">
            <a:extLst>
              <a:ext uri="{FF2B5EF4-FFF2-40B4-BE49-F238E27FC236}">
                <a16:creationId xmlns:a16="http://schemas.microsoft.com/office/drawing/2014/main" id="{959EAF0A-4745-4339-A3FE-5DDBD37C7727}"/>
              </a:ext>
            </a:extLst>
          </p:cNvPr>
          <p:cNvSpPr txBox="1"/>
          <p:nvPr/>
        </p:nvSpPr>
        <p:spPr>
          <a:xfrm>
            <a:off x="8809703" y="7924800"/>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2. There appears Diverse Technologies and Theories.</a:t>
            </a:r>
          </a:p>
        </p:txBody>
      </p:sp>
      <p:pic>
        <p:nvPicPr>
          <p:cNvPr id="87" name="图片 86">
            <a:extLst>
              <a:ext uri="{FF2B5EF4-FFF2-40B4-BE49-F238E27FC236}">
                <a16:creationId xmlns:a16="http://schemas.microsoft.com/office/drawing/2014/main" id="{EE36C649-CEC3-4806-9C6D-72102581B692}"/>
              </a:ext>
            </a:extLst>
          </p:cNvPr>
          <p:cNvPicPr>
            <a:picLocks noChangeAspect="1"/>
          </p:cNvPicPr>
          <p:nvPr/>
        </p:nvPicPr>
        <p:blipFill>
          <a:blip r:embed="rId12"/>
          <a:stretch>
            <a:fillRect/>
          </a:stretch>
        </p:blipFill>
        <p:spPr>
          <a:xfrm>
            <a:off x="9191625" y="8303032"/>
            <a:ext cx="1471567" cy="993368"/>
          </a:xfrm>
          <a:prstGeom prst="rect">
            <a:avLst/>
          </a:prstGeom>
        </p:spPr>
      </p:pic>
      <p:pic>
        <p:nvPicPr>
          <p:cNvPr id="88" name="Picture 2">
            <a:extLst>
              <a:ext uri="{FF2B5EF4-FFF2-40B4-BE49-F238E27FC236}">
                <a16:creationId xmlns:a16="http://schemas.microsoft.com/office/drawing/2014/main" id="{D270D802-BBBD-4385-B31B-FF4851FD44E6}"/>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5206"/>
          <a:stretch/>
        </p:blipFill>
        <p:spPr bwMode="auto">
          <a:xfrm>
            <a:off x="11528728" y="8256673"/>
            <a:ext cx="1552445" cy="1047964"/>
          </a:xfrm>
          <a:prstGeom prst="rect">
            <a:avLst/>
          </a:prstGeom>
          <a:noFill/>
          <a:extLst>
            <a:ext uri="{909E8E84-426E-40DD-AFC4-6F175D3DCCD1}">
              <a14:hiddenFill xmlns:a14="http://schemas.microsoft.com/office/drawing/2010/main">
                <a:solidFill>
                  <a:srgbClr val="FFFFFF"/>
                </a:solidFill>
              </a14:hiddenFill>
            </a:ext>
          </a:extLst>
        </p:spPr>
      </p:pic>
      <p:pic>
        <p:nvPicPr>
          <p:cNvPr id="89" name="图片 88">
            <a:extLst>
              <a:ext uri="{FF2B5EF4-FFF2-40B4-BE49-F238E27FC236}">
                <a16:creationId xmlns:a16="http://schemas.microsoft.com/office/drawing/2014/main" id="{BBF3FCF8-E500-4E33-8804-7296230C246D}"/>
              </a:ext>
            </a:extLst>
          </p:cNvPr>
          <p:cNvPicPr>
            <a:picLocks noChangeAspect="1"/>
          </p:cNvPicPr>
          <p:nvPr/>
        </p:nvPicPr>
        <p:blipFill>
          <a:blip r:embed="rId14"/>
          <a:stretch>
            <a:fillRect/>
          </a:stretch>
        </p:blipFill>
        <p:spPr>
          <a:xfrm>
            <a:off x="14049375" y="8256673"/>
            <a:ext cx="1471567" cy="1083510"/>
          </a:xfrm>
          <a:prstGeom prst="rect">
            <a:avLst/>
          </a:prstGeom>
        </p:spPr>
      </p:pic>
      <p:pic>
        <p:nvPicPr>
          <p:cNvPr id="23" name="图片 22">
            <a:extLst>
              <a:ext uri="{FF2B5EF4-FFF2-40B4-BE49-F238E27FC236}">
                <a16:creationId xmlns:a16="http://schemas.microsoft.com/office/drawing/2014/main" id="{2AD8421D-A14D-4457-B2F2-CB9C187B2D67}"/>
              </a:ext>
            </a:extLst>
          </p:cNvPr>
          <p:cNvPicPr>
            <a:picLocks noChangeAspect="1"/>
          </p:cNvPicPr>
          <p:nvPr/>
        </p:nvPicPr>
        <p:blipFill>
          <a:blip r:embed="rId15"/>
          <a:stretch>
            <a:fillRect/>
          </a:stretch>
        </p:blipFill>
        <p:spPr>
          <a:xfrm>
            <a:off x="11964679" y="6350730"/>
            <a:ext cx="4032000" cy="1244118"/>
          </a:xfrm>
          <a:prstGeom prst="rect">
            <a:avLst/>
          </a:prstGeom>
        </p:spPr>
      </p:pic>
      <p:sp>
        <p:nvSpPr>
          <p:cNvPr id="90" name="标题 1">
            <a:extLst>
              <a:ext uri="{FF2B5EF4-FFF2-40B4-BE49-F238E27FC236}">
                <a16:creationId xmlns:a16="http://schemas.microsoft.com/office/drawing/2014/main" id="{85C72981-D00A-4842-AE44-84ECB56E4843}"/>
              </a:ext>
            </a:extLst>
          </p:cNvPr>
          <p:cNvSpPr txBox="1">
            <a:spLocks/>
          </p:cNvSpPr>
          <p:nvPr/>
        </p:nvSpPr>
        <p:spPr>
          <a:xfrm>
            <a:off x="8715409" y="9372600"/>
            <a:ext cx="2381216" cy="444526"/>
          </a:xfrm>
          <a:prstGeom prst="rect">
            <a:avLst/>
          </a:prstGeom>
        </p:spPr>
        <p:txBody>
          <a:bodyPr>
            <a:noAutofit/>
          </a:bodyPr>
          <a:lstStyle>
            <a:defPPr>
              <a:defRPr kern="1200" smtId="4294967295"/>
            </a:defPPr>
            <a:lvl1pPr algn="ctr" defTabSz="2844942" rtl="0" eaLnBrk="0" fontAlgn="base" hangingPunct="0">
              <a:spcBef>
                <a:spcPct val="0"/>
              </a:spcBef>
              <a:spcAft>
                <a:spcPct val="0"/>
              </a:spcAft>
              <a:defRPr sz="13667">
                <a:solidFill>
                  <a:schemeClr val="tx2"/>
                </a:solidFill>
                <a:latin typeface="+mj-lt"/>
                <a:ea typeface="+mj-ea"/>
                <a:cs typeface="+mj-cs"/>
              </a:defRPr>
            </a:lvl1pPr>
            <a:lvl2pPr algn="ctr" defTabSz="2844942" rtl="0" eaLnBrk="0" fontAlgn="base" hangingPunct="0">
              <a:spcBef>
                <a:spcPct val="0"/>
              </a:spcBef>
              <a:spcAft>
                <a:spcPct val="0"/>
              </a:spcAft>
              <a:defRPr sz="13667">
                <a:solidFill>
                  <a:schemeClr val="tx2"/>
                </a:solidFill>
                <a:latin typeface="Times New Roman" pitchFamily="18" charset="0"/>
              </a:defRPr>
            </a:lvl2pPr>
            <a:lvl3pPr algn="ctr" defTabSz="2844942" rtl="0" eaLnBrk="0" fontAlgn="base" hangingPunct="0">
              <a:spcBef>
                <a:spcPct val="0"/>
              </a:spcBef>
              <a:spcAft>
                <a:spcPct val="0"/>
              </a:spcAft>
              <a:defRPr sz="13667">
                <a:solidFill>
                  <a:schemeClr val="tx2"/>
                </a:solidFill>
                <a:latin typeface="Times New Roman" pitchFamily="18" charset="0"/>
              </a:defRPr>
            </a:lvl3pPr>
            <a:lvl4pPr algn="ctr" defTabSz="2844942" rtl="0" eaLnBrk="0" fontAlgn="base" hangingPunct="0">
              <a:spcBef>
                <a:spcPct val="0"/>
              </a:spcBef>
              <a:spcAft>
                <a:spcPct val="0"/>
              </a:spcAft>
              <a:defRPr sz="13667">
                <a:solidFill>
                  <a:schemeClr val="tx2"/>
                </a:solidFill>
                <a:latin typeface="Times New Roman" pitchFamily="18" charset="0"/>
              </a:defRPr>
            </a:lvl4pPr>
            <a:lvl5pPr algn="ctr" defTabSz="2844942" rtl="0" eaLnBrk="0" fontAlgn="base" hangingPunct="0">
              <a:spcBef>
                <a:spcPct val="0"/>
              </a:spcBef>
              <a:spcAft>
                <a:spcPct val="0"/>
              </a:spcAft>
              <a:defRPr sz="13667">
                <a:solidFill>
                  <a:schemeClr val="tx2"/>
                </a:solidFill>
                <a:latin typeface="Times New Roman" pitchFamily="18" charset="0"/>
              </a:defRPr>
            </a:lvl5pPr>
            <a:lvl6pPr marL="304815" algn="ctr" defTabSz="2844942" rtl="0" eaLnBrk="0" fontAlgn="base" hangingPunct="0">
              <a:spcBef>
                <a:spcPct val="0"/>
              </a:spcBef>
              <a:spcAft>
                <a:spcPct val="0"/>
              </a:spcAft>
              <a:defRPr sz="13667">
                <a:solidFill>
                  <a:schemeClr val="tx2"/>
                </a:solidFill>
                <a:latin typeface="Times New Roman" pitchFamily="18" charset="0"/>
              </a:defRPr>
            </a:lvl6pPr>
            <a:lvl7pPr marL="609630" algn="ctr" defTabSz="2844942" rtl="0" eaLnBrk="0" fontAlgn="base" hangingPunct="0">
              <a:spcBef>
                <a:spcPct val="0"/>
              </a:spcBef>
              <a:spcAft>
                <a:spcPct val="0"/>
              </a:spcAft>
              <a:defRPr sz="13667">
                <a:solidFill>
                  <a:schemeClr val="tx2"/>
                </a:solidFill>
                <a:latin typeface="Times New Roman" pitchFamily="18" charset="0"/>
              </a:defRPr>
            </a:lvl7pPr>
            <a:lvl8pPr marL="914446" algn="ctr" defTabSz="2844942" rtl="0" eaLnBrk="0" fontAlgn="base" hangingPunct="0">
              <a:spcBef>
                <a:spcPct val="0"/>
              </a:spcBef>
              <a:spcAft>
                <a:spcPct val="0"/>
              </a:spcAft>
              <a:defRPr sz="13667">
                <a:solidFill>
                  <a:schemeClr val="tx2"/>
                </a:solidFill>
                <a:latin typeface="Times New Roman" pitchFamily="18" charset="0"/>
              </a:defRPr>
            </a:lvl8pPr>
            <a:lvl9pPr marL="1219261" algn="ctr" defTabSz="2844942" rtl="0" eaLnBrk="0" fontAlgn="base" hangingPunct="0">
              <a:spcBef>
                <a:spcPct val="0"/>
              </a:spcBef>
              <a:spcAft>
                <a:spcPct val="0"/>
              </a:spcAft>
              <a:defRPr sz="13667">
                <a:solidFill>
                  <a:schemeClr val="tx2"/>
                </a:solidFill>
                <a:latin typeface="Times New Roman" pitchFamily="18" charset="0"/>
              </a:defRPr>
            </a:lvl9pPr>
          </a:lstStyle>
          <a:p>
            <a:r>
              <a:rPr lang="en-US" altLang="zh-CN" sz="1200" b="1" dirty="0">
                <a:solidFill>
                  <a:srgbClr val="FF0000"/>
                </a:solidFill>
                <a:latin typeface="华文仿宋" panose="02010600040101010101" pitchFamily="2" charset="-122"/>
                <a:ea typeface="华文仿宋" panose="02010600040101010101" pitchFamily="2" charset="-122"/>
                <a:cs typeface="+mn-cs"/>
              </a:rPr>
              <a:t>Deep Learning</a:t>
            </a:r>
            <a:r>
              <a:rPr lang="en-US" altLang="zh-CN" sz="1200" b="1" dirty="0">
                <a:solidFill>
                  <a:schemeClr val="tx1"/>
                </a:solidFill>
                <a:latin typeface="华文仿宋" panose="02010600040101010101" pitchFamily="2" charset="-122"/>
                <a:ea typeface="华文仿宋" panose="02010600040101010101" pitchFamily="2" charset="-122"/>
                <a:cs typeface="+mn-cs"/>
              </a:rPr>
              <a:t>: </a:t>
            </a:r>
          </a:p>
          <a:p>
            <a:r>
              <a:rPr lang="en-US" altLang="zh-CN" sz="1200" b="1" dirty="0">
                <a:solidFill>
                  <a:schemeClr val="tx1"/>
                </a:solidFill>
                <a:latin typeface="华文仿宋" panose="02010600040101010101" pitchFamily="2" charset="-122"/>
                <a:ea typeface="华文仿宋" panose="02010600040101010101" pitchFamily="2" charset="-122"/>
                <a:cs typeface="+mn-cs"/>
              </a:rPr>
              <a:t>Representation and Generalization</a:t>
            </a:r>
            <a:endParaRPr lang="zh-CN" altLang="en-US" sz="1200" b="1" dirty="0">
              <a:solidFill>
                <a:schemeClr val="tx1"/>
              </a:solidFill>
              <a:latin typeface="华文仿宋" panose="02010600040101010101" pitchFamily="2" charset="-122"/>
              <a:ea typeface="华文仿宋" panose="02010600040101010101" pitchFamily="2" charset="-122"/>
              <a:cs typeface="+mn-cs"/>
            </a:endParaRPr>
          </a:p>
        </p:txBody>
      </p:sp>
      <p:sp>
        <p:nvSpPr>
          <p:cNvPr id="91" name="标题 1">
            <a:extLst>
              <a:ext uri="{FF2B5EF4-FFF2-40B4-BE49-F238E27FC236}">
                <a16:creationId xmlns:a16="http://schemas.microsoft.com/office/drawing/2014/main" id="{D3D2DD27-ABC6-4859-B091-1D3D67301801}"/>
              </a:ext>
            </a:extLst>
          </p:cNvPr>
          <p:cNvSpPr txBox="1">
            <a:spLocks/>
          </p:cNvSpPr>
          <p:nvPr/>
        </p:nvSpPr>
        <p:spPr>
          <a:xfrm>
            <a:off x="11111185" y="9368838"/>
            <a:ext cx="2381216" cy="444526"/>
          </a:xfrm>
          <a:prstGeom prst="rect">
            <a:avLst/>
          </a:prstGeom>
        </p:spPr>
        <p:txBody>
          <a:bodyPr>
            <a:noAutofit/>
          </a:bodyPr>
          <a:lstStyle>
            <a:defPPr>
              <a:defRPr kern="1200" smtId="4294967295"/>
            </a:defPPr>
            <a:lvl1pPr algn="ctr" defTabSz="2844942" rtl="0" eaLnBrk="0" fontAlgn="base" hangingPunct="0">
              <a:spcBef>
                <a:spcPct val="0"/>
              </a:spcBef>
              <a:spcAft>
                <a:spcPct val="0"/>
              </a:spcAft>
              <a:defRPr sz="13667">
                <a:solidFill>
                  <a:schemeClr val="tx2"/>
                </a:solidFill>
                <a:latin typeface="+mj-lt"/>
                <a:ea typeface="+mj-ea"/>
                <a:cs typeface="+mj-cs"/>
              </a:defRPr>
            </a:lvl1pPr>
            <a:lvl2pPr algn="ctr" defTabSz="2844942" rtl="0" eaLnBrk="0" fontAlgn="base" hangingPunct="0">
              <a:spcBef>
                <a:spcPct val="0"/>
              </a:spcBef>
              <a:spcAft>
                <a:spcPct val="0"/>
              </a:spcAft>
              <a:defRPr sz="13667">
                <a:solidFill>
                  <a:schemeClr val="tx2"/>
                </a:solidFill>
                <a:latin typeface="Times New Roman" pitchFamily="18" charset="0"/>
              </a:defRPr>
            </a:lvl2pPr>
            <a:lvl3pPr algn="ctr" defTabSz="2844942" rtl="0" eaLnBrk="0" fontAlgn="base" hangingPunct="0">
              <a:spcBef>
                <a:spcPct val="0"/>
              </a:spcBef>
              <a:spcAft>
                <a:spcPct val="0"/>
              </a:spcAft>
              <a:defRPr sz="13667">
                <a:solidFill>
                  <a:schemeClr val="tx2"/>
                </a:solidFill>
                <a:latin typeface="Times New Roman" pitchFamily="18" charset="0"/>
              </a:defRPr>
            </a:lvl3pPr>
            <a:lvl4pPr algn="ctr" defTabSz="2844942" rtl="0" eaLnBrk="0" fontAlgn="base" hangingPunct="0">
              <a:spcBef>
                <a:spcPct val="0"/>
              </a:spcBef>
              <a:spcAft>
                <a:spcPct val="0"/>
              </a:spcAft>
              <a:defRPr sz="13667">
                <a:solidFill>
                  <a:schemeClr val="tx2"/>
                </a:solidFill>
                <a:latin typeface="Times New Roman" pitchFamily="18" charset="0"/>
              </a:defRPr>
            </a:lvl4pPr>
            <a:lvl5pPr algn="ctr" defTabSz="2844942" rtl="0" eaLnBrk="0" fontAlgn="base" hangingPunct="0">
              <a:spcBef>
                <a:spcPct val="0"/>
              </a:spcBef>
              <a:spcAft>
                <a:spcPct val="0"/>
              </a:spcAft>
              <a:defRPr sz="13667">
                <a:solidFill>
                  <a:schemeClr val="tx2"/>
                </a:solidFill>
                <a:latin typeface="Times New Roman" pitchFamily="18" charset="0"/>
              </a:defRPr>
            </a:lvl5pPr>
            <a:lvl6pPr marL="304815" algn="ctr" defTabSz="2844942" rtl="0" eaLnBrk="0" fontAlgn="base" hangingPunct="0">
              <a:spcBef>
                <a:spcPct val="0"/>
              </a:spcBef>
              <a:spcAft>
                <a:spcPct val="0"/>
              </a:spcAft>
              <a:defRPr sz="13667">
                <a:solidFill>
                  <a:schemeClr val="tx2"/>
                </a:solidFill>
                <a:latin typeface="Times New Roman" pitchFamily="18" charset="0"/>
              </a:defRPr>
            </a:lvl6pPr>
            <a:lvl7pPr marL="609630" algn="ctr" defTabSz="2844942" rtl="0" eaLnBrk="0" fontAlgn="base" hangingPunct="0">
              <a:spcBef>
                <a:spcPct val="0"/>
              </a:spcBef>
              <a:spcAft>
                <a:spcPct val="0"/>
              </a:spcAft>
              <a:defRPr sz="13667">
                <a:solidFill>
                  <a:schemeClr val="tx2"/>
                </a:solidFill>
                <a:latin typeface="Times New Roman" pitchFamily="18" charset="0"/>
              </a:defRPr>
            </a:lvl7pPr>
            <a:lvl8pPr marL="914446" algn="ctr" defTabSz="2844942" rtl="0" eaLnBrk="0" fontAlgn="base" hangingPunct="0">
              <a:spcBef>
                <a:spcPct val="0"/>
              </a:spcBef>
              <a:spcAft>
                <a:spcPct val="0"/>
              </a:spcAft>
              <a:defRPr sz="13667">
                <a:solidFill>
                  <a:schemeClr val="tx2"/>
                </a:solidFill>
                <a:latin typeface="Times New Roman" pitchFamily="18" charset="0"/>
              </a:defRPr>
            </a:lvl8pPr>
            <a:lvl9pPr marL="1219261" algn="ctr" defTabSz="2844942" rtl="0" eaLnBrk="0" fontAlgn="base" hangingPunct="0">
              <a:spcBef>
                <a:spcPct val="0"/>
              </a:spcBef>
              <a:spcAft>
                <a:spcPct val="0"/>
              </a:spcAft>
              <a:defRPr sz="13667">
                <a:solidFill>
                  <a:schemeClr val="tx2"/>
                </a:solidFill>
                <a:latin typeface="Times New Roman" pitchFamily="18" charset="0"/>
              </a:defRPr>
            </a:lvl9pPr>
          </a:lstStyle>
          <a:p>
            <a:r>
              <a:rPr lang="en-US" altLang="zh-CN" sz="1200" b="1" dirty="0">
                <a:solidFill>
                  <a:srgbClr val="FF0000"/>
                </a:solidFill>
                <a:latin typeface="华文仿宋" panose="02010600040101010101" pitchFamily="2" charset="-122"/>
                <a:ea typeface="华文仿宋" panose="02010600040101010101" pitchFamily="2" charset="-122"/>
                <a:cs typeface="+mn-cs"/>
              </a:rPr>
              <a:t>Attention is All your need</a:t>
            </a:r>
            <a:r>
              <a:rPr lang="en-US" altLang="zh-CN" sz="1200" b="1" dirty="0">
                <a:solidFill>
                  <a:schemeClr val="tx1"/>
                </a:solidFill>
                <a:latin typeface="华文仿宋" panose="02010600040101010101" pitchFamily="2" charset="-122"/>
                <a:ea typeface="华文仿宋" panose="02010600040101010101" pitchFamily="2" charset="-122"/>
                <a:cs typeface="+mn-cs"/>
              </a:rPr>
              <a:t>: </a:t>
            </a:r>
          </a:p>
          <a:p>
            <a:r>
              <a:rPr lang="en-US" altLang="zh-CN" sz="1200" b="1" dirty="0">
                <a:solidFill>
                  <a:schemeClr val="tx1"/>
                </a:solidFill>
                <a:latin typeface="华文仿宋" panose="02010600040101010101" pitchFamily="2" charset="-122"/>
                <a:ea typeface="华文仿宋" panose="02010600040101010101" pitchFamily="2" charset="-122"/>
                <a:cs typeface="+mn-cs"/>
              </a:rPr>
              <a:t>Memory Mechanism</a:t>
            </a:r>
            <a:endParaRPr lang="zh-CN" altLang="en-US" sz="1200" b="1" dirty="0">
              <a:solidFill>
                <a:schemeClr val="tx1"/>
              </a:solidFill>
              <a:latin typeface="华文仿宋" panose="02010600040101010101" pitchFamily="2" charset="-122"/>
              <a:ea typeface="华文仿宋" panose="02010600040101010101" pitchFamily="2" charset="-122"/>
              <a:cs typeface="+mn-cs"/>
            </a:endParaRPr>
          </a:p>
        </p:txBody>
      </p:sp>
      <p:sp>
        <p:nvSpPr>
          <p:cNvPr id="92" name="标题 1">
            <a:extLst>
              <a:ext uri="{FF2B5EF4-FFF2-40B4-BE49-F238E27FC236}">
                <a16:creationId xmlns:a16="http://schemas.microsoft.com/office/drawing/2014/main" id="{77566526-63BC-462F-987B-E1D9F9C59848}"/>
              </a:ext>
            </a:extLst>
          </p:cNvPr>
          <p:cNvSpPr txBox="1">
            <a:spLocks/>
          </p:cNvSpPr>
          <p:nvPr/>
        </p:nvSpPr>
        <p:spPr>
          <a:xfrm>
            <a:off x="13601734" y="9363075"/>
            <a:ext cx="2381216" cy="444526"/>
          </a:xfrm>
          <a:prstGeom prst="rect">
            <a:avLst/>
          </a:prstGeom>
        </p:spPr>
        <p:txBody>
          <a:bodyPr>
            <a:noAutofit/>
          </a:bodyPr>
          <a:lstStyle>
            <a:defPPr>
              <a:defRPr kern="1200" smtId="4294967295"/>
            </a:defPPr>
            <a:lvl1pPr algn="ctr" defTabSz="2844942" rtl="0" eaLnBrk="0" fontAlgn="base" hangingPunct="0">
              <a:spcBef>
                <a:spcPct val="0"/>
              </a:spcBef>
              <a:spcAft>
                <a:spcPct val="0"/>
              </a:spcAft>
              <a:defRPr sz="13667">
                <a:solidFill>
                  <a:schemeClr val="tx2"/>
                </a:solidFill>
                <a:latin typeface="+mj-lt"/>
                <a:ea typeface="+mj-ea"/>
                <a:cs typeface="+mj-cs"/>
              </a:defRPr>
            </a:lvl1pPr>
            <a:lvl2pPr algn="ctr" defTabSz="2844942" rtl="0" eaLnBrk="0" fontAlgn="base" hangingPunct="0">
              <a:spcBef>
                <a:spcPct val="0"/>
              </a:spcBef>
              <a:spcAft>
                <a:spcPct val="0"/>
              </a:spcAft>
              <a:defRPr sz="13667">
                <a:solidFill>
                  <a:schemeClr val="tx2"/>
                </a:solidFill>
                <a:latin typeface="Times New Roman" pitchFamily="18" charset="0"/>
              </a:defRPr>
            </a:lvl2pPr>
            <a:lvl3pPr algn="ctr" defTabSz="2844942" rtl="0" eaLnBrk="0" fontAlgn="base" hangingPunct="0">
              <a:spcBef>
                <a:spcPct val="0"/>
              </a:spcBef>
              <a:spcAft>
                <a:spcPct val="0"/>
              </a:spcAft>
              <a:defRPr sz="13667">
                <a:solidFill>
                  <a:schemeClr val="tx2"/>
                </a:solidFill>
                <a:latin typeface="Times New Roman" pitchFamily="18" charset="0"/>
              </a:defRPr>
            </a:lvl3pPr>
            <a:lvl4pPr algn="ctr" defTabSz="2844942" rtl="0" eaLnBrk="0" fontAlgn="base" hangingPunct="0">
              <a:spcBef>
                <a:spcPct val="0"/>
              </a:spcBef>
              <a:spcAft>
                <a:spcPct val="0"/>
              </a:spcAft>
              <a:defRPr sz="13667">
                <a:solidFill>
                  <a:schemeClr val="tx2"/>
                </a:solidFill>
                <a:latin typeface="Times New Roman" pitchFamily="18" charset="0"/>
              </a:defRPr>
            </a:lvl4pPr>
            <a:lvl5pPr algn="ctr" defTabSz="2844942" rtl="0" eaLnBrk="0" fontAlgn="base" hangingPunct="0">
              <a:spcBef>
                <a:spcPct val="0"/>
              </a:spcBef>
              <a:spcAft>
                <a:spcPct val="0"/>
              </a:spcAft>
              <a:defRPr sz="13667">
                <a:solidFill>
                  <a:schemeClr val="tx2"/>
                </a:solidFill>
                <a:latin typeface="Times New Roman" pitchFamily="18" charset="0"/>
              </a:defRPr>
            </a:lvl5pPr>
            <a:lvl6pPr marL="304815" algn="ctr" defTabSz="2844942" rtl="0" eaLnBrk="0" fontAlgn="base" hangingPunct="0">
              <a:spcBef>
                <a:spcPct val="0"/>
              </a:spcBef>
              <a:spcAft>
                <a:spcPct val="0"/>
              </a:spcAft>
              <a:defRPr sz="13667">
                <a:solidFill>
                  <a:schemeClr val="tx2"/>
                </a:solidFill>
                <a:latin typeface="Times New Roman" pitchFamily="18" charset="0"/>
              </a:defRPr>
            </a:lvl6pPr>
            <a:lvl7pPr marL="609630" algn="ctr" defTabSz="2844942" rtl="0" eaLnBrk="0" fontAlgn="base" hangingPunct="0">
              <a:spcBef>
                <a:spcPct val="0"/>
              </a:spcBef>
              <a:spcAft>
                <a:spcPct val="0"/>
              </a:spcAft>
              <a:defRPr sz="13667">
                <a:solidFill>
                  <a:schemeClr val="tx2"/>
                </a:solidFill>
                <a:latin typeface="Times New Roman" pitchFamily="18" charset="0"/>
              </a:defRPr>
            </a:lvl7pPr>
            <a:lvl8pPr marL="914446" algn="ctr" defTabSz="2844942" rtl="0" eaLnBrk="0" fontAlgn="base" hangingPunct="0">
              <a:spcBef>
                <a:spcPct val="0"/>
              </a:spcBef>
              <a:spcAft>
                <a:spcPct val="0"/>
              </a:spcAft>
              <a:defRPr sz="13667">
                <a:solidFill>
                  <a:schemeClr val="tx2"/>
                </a:solidFill>
                <a:latin typeface="Times New Roman" pitchFamily="18" charset="0"/>
              </a:defRPr>
            </a:lvl8pPr>
            <a:lvl9pPr marL="1219261" algn="ctr" defTabSz="2844942" rtl="0" eaLnBrk="0" fontAlgn="base" hangingPunct="0">
              <a:spcBef>
                <a:spcPct val="0"/>
              </a:spcBef>
              <a:spcAft>
                <a:spcPct val="0"/>
              </a:spcAft>
              <a:defRPr sz="13667">
                <a:solidFill>
                  <a:schemeClr val="tx2"/>
                </a:solidFill>
                <a:latin typeface="Times New Roman" pitchFamily="18" charset="0"/>
              </a:defRPr>
            </a:lvl9pPr>
          </a:lstStyle>
          <a:p>
            <a:r>
              <a:rPr lang="en-US" altLang="zh-CN" sz="1200" b="1" dirty="0">
                <a:solidFill>
                  <a:srgbClr val="FF0000"/>
                </a:solidFill>
                <a:latin typeface="华文仿宋" panose="02010600040101010101" pitchFamily="2" charset="-122"/>
                <a:ea typeface="华文仿宋" panose="02010600040101010101" pitchFamily="2" charset="-122"/>
                <a:cs typeface="+mn-cs"/>
              </a:rPr>
              <a:t>Transfer Learning</a:t>
            </a:r>
            <a:r>
              <a:rPr lang="en-US" altLang="zh-CN" sz="1200" b="1" dirty="0">
                <a:solidFill>
                  <a:schemeClr val="tx1"/>
                </a:solidFill>
                <a:latin typeface="华文仿宋" panose="02010600040101010101" pitchFamily="2" charset="-122"/>
                <a:ea typeface="华文仿宋" panose="02010600040101010101" pitchFamily="2" charset="-122"/>
                <a:cs typeface="+mn-cs"/>
              </a:rPr>
              <a:t>: </a:t>
            </a:r>
          </a:p>
          <a:p>
            <a:r>
              <a:rPr lang="en-US" altLang="zh-CN" sz="1200" b="1" dirty="0">
                <a:solidFill>
                  <a:schemeClr val="tx1"/>
                </a:solidFill>
                <a:latin typeface="华文仿宋" panose="02010600040101010101" pitchFamily="2" charset="-122"/>
                <a:ea typeface="华文仿宋" panose="02010600040101010101" pitchFamily="2" charset="-122"/>
                <a:cs typeface="+mn-cs"/>
              </a:rPr>
              <a:t>Across head/tail Classes, Domains</a:t>
            </a:r>
            <a:endParaRPr lang="zh-CN" altLang="en-US" sz="1200" b="1" dirty="0">
              <a:solidFill>
                <a:schemeClr val="tx1"/>
              </a:solidFill>
              <a:latin typeface="华文仿宋" panose="02010600040101010101" pitchFamily="2" charset="-122"/>
              <a:ea typeface="华文仿宋" panose="02010600040101010101" pitchFamily="2" charset="-122"/>
              <a:cs typeface="+mn-cs"/>
            </a:endParaRPr>
          </a:p>
        </p:txBody>
      </p:sp>
      <p:sp>
        <p:nvSpPr>
          <p:cNvPr id="93" name="TextBox 63">
            <a:extLst>
              <a:ext uri="{FF2B5EF4-FFF2-40B4-BE49-F238E27FC236}">
                <a16:creationId xmlns:a16="http://schemas.microsoft.com/office/drawing/2014/main" id="{B64EAF95-E2CF-44F1-AEC1-D62F8AE49FC5}"/>
              </a:ext>
            </a:extLst>
          </p:cNvPr>
          <p:cNvSpPr txBox="1"/>
          <p:nvPr/>
        </p:nvSpPr>
        <p:spPr>
          <a:xfrm>
            <a:off x="8810625" y="9966459"/>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3. Challenges.</a:t>
            </a:r>
          </a:p>
        </p:txBody>
      </p:sp>
      <p:sp>
        <p:nvSpPr>
          <p:cNvPr id="94" name="文本框 93">
            <a:extLst>
              <a:ext uri="{FF2B5EF4-FFF2-40B4-BE49-F238E27FC236}">
                <a16:creationId xmlns:a16="http://schemas.microsoft.com/office/drawing/2014/main" id="{BEC4F80A-93CE-4151-9F28-40414E6E5606}"/>
              </a:ext>
            </a:extLst>
          </p:cNvPr>
          <p:cNvSpPr txBox="1"/>
          <p:nvPr/>
        </p:nvSpPr>
        <p:spPr>
          <a:xfrm>
            <a:off x="9677400" y="10260479"/>
            <a:ext cx="5334000" cy="338554"/>
          </a:xfrm>
          <a:prstGeom prst="rect">
            <a:avLst/>
          </a:prstGeom>
          <a:noFill/>
        </p:spPr>
        <p:txBody>
          <a:bodyPr wrap="square">
            <a:spAutoFit/>
          </a:bodyPr>
          <a:lstStyle/>
          <a:p>
            <a:r>
              <a:rPr lang="en-US" altLang="zh-CN" sz="1600" b="1" dirty="0">
                <a:latin typeface="华文仿宋" panose="02010600040101010101" pitchFamily="2" charset="-122"/>
                <a:ea typeface="华文仿宋" panose="02010600040101010101" pitchFamily="2" charset="-122"/>
              </a:rPr>
              <a:t>Is there any </a:t>
            </a:r>
            <a:r>
              <a:rPr lang="en-US" altLang="zh-CN" sz="1600" b="1" dirty="0">
                <a:solidFill>
                  <a:srgbClr val="FF0000"/>
                </a:solidFill>
                <a:latin typeface="华文仿宋" panose="02010600040101010101" pitchFamily="2" charset="-122"/>
                <a:ea typeface="华文仿宋" panose="02010600040101010101" pitchFamily="2" charset="-122"/>
              </a:rPr>
              <a:t>Unified paradigm</a:t>
            </a:r>
            <a:r>
              <a:rPr lang="en-US" altLang="zh-CN" sz="1600" b="1" dirty="0">
                <a:latin typeface="华文仿宋" panose="02010600040101010101" pitchFamily="2" charset="-122"/>
                <a:ea typeface="华文仿宋" panose="02010600040101010101" pitchFamily="2" charset="-122"/>
              </a:rPr>
              <a:t> to Achieve good representations?</a:t>
            </a:r>
          </a:p>
        </p:txBody>
      </p:sp>
      <p:sp>
        <p:nvSpPr>
          <p:cNvPr id="95" name="TextBox 63">
            <a:extLst>
              <a:ext uri="{FF2B5EF4-FFF2-40B4-BE49-F238E27FC236}">
                <a16:creationId xmlns:a16="http://schemas.microsoft.com/office/drawing/2014/main" id="{F90112CC-D78E-49EA-B27E-9C310F83F259}"/>
              </a:ext>
            </a:extLst>
          </p:cNvPr>
          <p:cNvSpPr txBox="1"/>
          <p:nvPr/>
        </p:nvSpPr>
        <p:spPr>
          <a:xfrm>
            <a:off x="8809703" y="11917273"/>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1. Long-Tail Hashing.</a:t>
            </a:r>
          </a:p>
        </p:txBody>
      </p:sp>
      <p:pic>
        <p:nvPicPr>
          <p:cNvPr id="25" name="图片 24">
            <a:extLst>
              <a:ext uri="{FF2B5EF4-FFF2-40B4-BE49-F238E27FC236}">
                <a16:creationId xmlns:a16="http://schemas.microsoft.com/office/drawing/2014/main" id="{2836ACC7-1109-455E-8D9B-3DAC07406E00}"/>
              </a:ext>
            </a:extLst>
          </p:cNvPr>
          <p:cNvPicPr>
            <a:picLocks noChangeAspect="1"/>
          </p:cNvPicPr>
          <p:nvPr/>
        </p:nvPicPr>
        <p:blipFill>
          <a:blip r:embed="rId16"/>
          <a:stretch>
            <a:fillRect/>
          </a:stretch>
        </p:blipFill>
        <p:spPr>
          <a:xfrm>
            <a:off x="9115472" y="12281326"/>
            <a:ext cx="6480000" cy="823520"/>
          </a:xfrm>
          <a:prstGeom prst="rect">
            <a:avLst/>
          </a:prstGeom>
        </p:spPr>
      </p:pic>
      <p:sp>
        <p:nvSpPr>
          <p:cNvPr id="96" name="TextBox 63">
            <a:extLst>
              <a:ext uri="{FF2B5EF4-FFF2-40B4-BE49-F238E27FC236}">
                <a16:creationId xmlns:a16="http://schemas.microsoft.com/office/drawing/2014/main" id="{7AF31CFE-A718-4874-BEEE-5023EE17BC0F}"/>
              </a:ext>
            </a:extLst>
          </p:cNvPr>
          <p:cNvSpPr txBox="1"/>
          <p:nvPr/>
        </p:nvSpPr>
        <p:spPr>
          <a:xfrm>
            <a:off x="8803944" y="13226917"/>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2. Solution: Long-Tail Hashing Network.</a:t>
            </a:r>
          </a:p>
        </p:txBody>
      </p:sp>
      <p:pic>
        <p:nvPicPr>
          <p:cNvPr id="97" name="图片 96">
            <a:extLst>
              <a:ext uri="{FF2B5EF4-FFF2-40B4-BE49-F238E27FC236}">
                <a16:creationId xmlns:a16="http://schemas.microsoft.com/office/drawing/2014/main" id="{881F9758-170A-423D-A82D-F1C8E7728C24}"/>
              </a:ext>
            </a:extLst>
          </p:cNvPr>
          <p:cNvPicPr>
            <a:picLocks noChangeAspect="1"/>
          </p:cNvPicPr>
          <p:nvPr/>
        </p:nvPicPr>
        <p:blipFill>
          <a:blip r:embed="rId17"/>
          <a:stretch>
            <a:fillRect/>
          </a:stretch>
        </p:blipFill>
        <p:spPr>
          <a:xfrm>
            <a:off x="8925839" y="13592113"/>
            <a:ext cx="6840000" cy="1991393"/>
          </a:xfrm>
          <a:prstGeom prst="rect">
            <a:avLst/>
          </a:prstGeom>
        </p:spPr>
      </p:pic>
      <p:sp>
        <p:nvSpPr>
          <p:cNvPr id="98" name="TextBox 63">
            <a:extLst>
              <a:ext uri="{FF2B5EF4-FFF2-40B4-BE49-F238E27FC236}">
                <a16:creationId xmlns:a16="http://schemas.microsoft.com/office/drawing/2014/main" id="{528019C7-54C5-46B1-B4ED-F62BC1042E0D}"/>
              </a:ext>
            </a:extLst>
          </p:cNvPr>
          <p:cNvSpPr txBox="1"/>
          <p:nvPr/>
        </p:nvSpPr>
        <p:spPr>
          <a:xfrm>
            <a:off x="8803944" y="15803799"/>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3. Mathematics: Dynamic Meta-Embedding &amp; Classifier &amp; Loss Function.</a:t>
            </a:r>
          </a:p>
        </p:txBody>
      </p:sp>
      <p:pic>
        <p:nvPicPr>
          <p:cNvPr id="100" name="图片 99">
            <a:extLst>
              <a:ext uri="{FF2B5EF4-FFF2-40B4-BE49-F238E27FC236}">
                <a16:creationId xmlns:a16="http://schemas.microsoft.com/office/drawing/2014/main" id="{49E00F21-B724-45E6-9968-C32A4025A8FE}"/>
              </a:ext>
            </a:extLst>
          </p:cNvPr>
          <p:cNvPicPr>
            <a:picLocks noChangeAspect="1"/>
          </p:cNvPicPr>
          <p:nvPr/>
        </p:nvPicPr>
        <p:blipFill>
          <a:blip r:embed="rId18"/>
          <a:stretch>
            <a:fillRect/>
          </a:stretch>
        </p:blipFill>
        <p:spPr>
          <a:xfrm>
            <a:off x="11458575" y="16251703"/>
            <a:ext cx="3705225" cy="438150"/>
          </a:xfrm>
          <a:prstGeom prst="rect">
            <a:avLst/>
          </a:prstGeom>
          <a:ln w="6350" cap="sq" cmpd="thickThin">
            <a:solidFill>
              <a:srgbClr val="000000"/>
            </a:solidFill>
            <a:prstDash val="solid"/>
            <a:miter lim="800000"/>
          </a:ln>
          <a:effectLst>
            <a:innerShdw blurRad="76200">
              <a:srgbClr val="000000"/>
            </a:innerShdw>
          </a:effectLst>
        </p:spPr>
      </p:pic>
      <p:pic>
        <p:nvPicPr>
          <p:cNvPr id="102" name="图片 101">
            <a:extLst>
              <a:ext uri="{FF2B5EF4-FFF2-40B4-BE49-F238E27FC236}">
                <a16:creationId xmlns:a16="http://schemas.microsoft.com/office/drawing/2014/main" id="{826C02C5-106E-4060-9286-BE726C9A58CA}"/>
              </a:ext>
            </a:extLst>
          </p:cNvPr>
          <p:cNvPicPr>
            <a:picLocks noChangeAspect="1"/>
          </p:cNvPicPr>
          <p:nvPr/>
        </p:nvPicPr>
        <p:blipFill>
          <a:blip r:embed="rId19"/>
          <a:stretch>
            <a:fillRect/>
          </a:stretch>
        </p:blipFill>
        <p:spPr>
          <a:xfrm>
            <a:off x="11955440" y="16947460"/>
            <a:ext cx="2895600" cy="466725"/>
          </a:xfrm>
          <a:prstGeom prst="rect">
            <a:avLst/>
          </a:prstGeom>
          <a:ln w="6350" cap="sq" cmpd="thickThin">
            <a:solidFill>
              <a:srgbClr val="000000"/>
            </a:solidFill>
            <a:prstDash val="solid"/>
            <a:miter lim="800000"/>
          </a:ln>
          <a:effectLst>
            <a:innerShdw blurRad="76200">
              <a:srgbClr val="000000"/>
            </a:innerShdw>
          </a:effectLst>
        </p:spPr>
      </p:pic>
      <p:sp>
        <p:nvSpPr>
          <p:cNvPr id="103" name="文本框 102">
            <a:extLst>
              <a:ext uri="{FF2B5EF4-FFF2-40B4-BE49-F238E27FC236}">
                <a16:creationId xmlns:a16="http://schemas.microsoft.com/office/drawing/2014/main" id="{FA058610-4708-4ACD-A50F-12004597C89B}"/>
              </a:ext>
            </a:extLst>
          </p:cNvPr>
          <p:cNvSpPr txBox="1"/>
          <p:nvPr/>
        </p:nvSpPr>
        <p:spPr>
          <a:xfrm>
            <a:off x="9137166" y="16277814"/>
            <a:ext cx="1822288" cy="338554"/>
          </a:xfrm>
          <a:prstGeom prst="rect">
            <a:avLst/>
          </a:prstGeom>
          <a:noFill/>
        </p:spPr>
        <p:txBody>
          <a:bodyPr wrap="square">
            <a:spAutoFit/>
          </a:bodyPr>
          <a:lstStyle/>
          <a:p>
            <a:r>
              <a:rPr lang="en-US" altLang="zh-CN" sz="1600" b="1" dirty="0" err="1">
                <a:solidFill>
                  <a:srgbClr val="FF0000"/>
                </a:solidFill>
                <a:latin typeface="华文仿宋" panose="02010600040101010101" pitchFamily="2" charset="-122"/>
                <a:ea typeface="华文仿宋" panose="02010600040101010101" pitchFamily="2" charset="-122"/>
              </a:rPr>
              <a:t>Dymamic</a:t>
            </a:r>
            <a:r>
              <a:rPr lang="en-US" altLang="zh-CN" sz="1600" b="1" dirty="0">
                <a:solidFill>
                  <a:srgbClr val="FF0000"/>
                </a:solidFill>
                <a:latin typeface="华文仿宋" panose="02010600040101010101" pitchFamily="2" charset="-122"/>
                <a:ea typeface="华文仿宋" panose="02010600040101010101" pitchFamily="2" charset="-122"/>
              </a:rPr>
              <a:t> Memory:</a:t>
            </a:r>
            <a:endParaRPr lang="zh-CN" altLang="en-US" sz="1600" b="1" dirty="0">
              <a:solidFill>
                <a:srgbClr val="FF0000"/>
              </a:solidFill>
              <a:latin typeface="华文仿宋" panose="02010600040101010101" pitchFamily="2" charset="-122"/>
              <a:ea typeface="华文仿宋" panose="02010600040101010101" pitchFamily="2" charset="-122"/>
            </a:endParaRPr>
          </a:p>
        </p:txBody>
      </p:sp>
      <p:sp>
        <p:nvSpPr>
          <p:cNvPr id="104" name="文本框 103">
            <a:extLst>
              <a:ext uri="{FF2B5EF4-FFF2-40B4-BE49-F238E27FC236}">
                <a16:creationId xmlns:a16="http://schemas.microsoft.com/office/drawing/2014/main" id="{0925350F-A0C7-4104-83E8-7C6B6F0CC7FD}"/>
              </a:ext>
            </a:extLst>
          </p:cNvPr>
          <p:cNvSpPr txBox="1"/>
          <p:nvPr/>
        </p:nvSpPr>
        <p:spPr>
          <a:xfrm>
            <a:off x="9188256" y="16991629"/>
            <a:ext cx="1950393" cy="338554"/>
          </a:xfrm>
          <a:prstGeom prst="rect">
            <a:avLst/>
          </a:prstGeom>
          <a:noFill/>
        </p:spPr>
        <p:txBody>
          <a:bodyPr wrap="square">
            <a:spAutoFit/>
          </a:bodyPr>
          <a:lstStyle/>
          <a:p>
            <a:r>
              <a:rPr lang="en-US" altLang="zh-CN" sz="1600" b="1" dirty="0">
                <a:solidFill>
                  <a:srgbClr val="FF0000"/>
                </a:solidFill>
                <a:latin typeface="华文仿宋" panose="02010600040101010101" pitchFamily="2" charset="-122"/>
                <a:ea typeface="华文仿宋" panose="02010600040101010101" pitchFamily="2" charset="-122"/>
              </a:rPr>
              <a:t>Meta-Embedding:</a:t>
            </a:r>
            <a:endParaRPr lang="zh-CN" altLang="en-US" sz="1600" b="1" dirty="0">
              <a:solidFill>
                <a:srgbClr val="FF0000"/>
              </a:solidFill>
              <a:latin typeface="华文仿宋" panose="02010600040101010101" pitchFamily="2" charset="-122"/>
              <a:ea typeface="华文仿宋" panose="02010600040101010101" pitchFamily="2" charset="-122"/>
            </a:endParaRPr>
          </a:p>
        </p:txBody>
      </p:sp>
      <p:pic>
        <p:nvPicPr>
          <p:cNvPr id="105" name="图片 104">
            <a:extLst>
              <a:ext uri="{FF2B5EF4-FFF2-40B4-BE49-F238E27FC236}">
                <a16:creationId xmlns:a16="http://schemas.microsoft.com/office/drawing/2014/main" id="{97F60835-62E8-4B96-B50A-D1831454A548}"/>
              </a:ext>
            </a:extLst>
          </p:cNvPr>
          <p:cNvPicPr>
            <a:picLocks noChangeAspect="1"/>
          </p:cNvPicPr>
          <p:nvPr/>
        </p:nvPicPr>
        <p:blipFill>
          <a:blip r:embed="rId20"/>
          <a:stretch>
            <a:fillRect/>
          </a:stretch>
        </p:blipFill>
        <p:spPr>
          <a:xfrm>
            <a:off x="11949398" y="17647113"/>
            <a:ext cx="2914650" cy="457200"/>
          </a:xfrm>
          <a:prstGeom prst="rect">
            <a:avLst/>
          </a:prstGeom>
          <a:ln w="6350" cap="sq" cmpd="thickThin">
            <a:solidFill>
              <a:srgbClr val="000000"/>
            </a:solidFill>
            <a:prstDash val="solid"/>
            <a:miter lim="800000"/>
          </a:ln>
          <a:effectLst>
            <a:innerShdw blurRad="76200">
              <a:srgbClr val="000000"/>
            </a:innerShdw>
          </a:effectLst>
        </p:spPr>
      </p:pic>
      <p:sp>
        <p:nvSpPr>
          <p:cNvPr id="106" name="矩形 105">
            <a:extLst>
              <a:ext uri="{FF2B5EF4-FFF2-40B4-BE49-F238E27FC236}">
                <a16:creationId xmlns:a16="http://schemas.microsoft.com/office/drawing/2014/main" id="{D6D1FD65-9B3C-42B0-997C-49E9585C15CF}"/>
              </a:ext>
            </a:extLst>
          </p:cNvPr>
          <p:cNvSpPr/>
          <p:nvPr/>
        </p:nvSpPr>
        <p:spPr>
          <a:xfrm>
            <a:off x="8463428" y="17685759"/>
            <a:ext cx="3336212" cy="338554"/>
          </a:xfrm>
          <a:prstGeom prst="rect">
            <a:avLst/>
          </a:prstGeom>
        </p:spPr>
        <p:txBody>
          <a:bodyPr wrap="square">
            <a:spAutoFit/>
          </a:bodyPr>
          <a:lstStyle/>
          <a:p>
            <a:pPr algn="ctr"/>
            <a:r>
              <a:rPr lang="en-US" altLang="zh-CN" sz="1600" b="1" dirty="0" err="1">
                <a:solidFill>
                  <a:srgbClr val="FF0000"/>
                </a:solidFill>
                <a:latin typeface="华文仿宋" panose="02010600040101010101" pitchFamily="2" charset="-122"/>
                <a:ea typeface="华文仿宋" panose="02010600040101010101" pitchFamily="2" charset="-122"/>
              </a:rPr>
              <a:t>LTHNet</a:t>
            </a:r>
            <a:r>
              <a:rPr lang="en-US" altLang="zh-CN" sz="1600" b="1" dirty="0">
                <a:solidFill>
                  <a:srgbClr val="FF0000"/>
                </a:solidFill>
                <a:latin typeface="华文仿宋" panose="02010600040101010101" pitchFamily="2" charset="-122"/>
                <a:ea typeface="华文仿宋" panose="02010600040101010101" pitchFamily="2" charset="-122"/>
              </a:rPr>
              <a:t>: Inputs &amp; Outputs:</a:t>
            </a:r>
            <a:endParaRPr lang="zh-CN" altLang="en-US" sz="1600" b="1" dirty="0">
              <a:solidFill>
                <a:srgbClr val="FF0000"/>
              </a:solidFill>
              <a:latin typeface="华文仿宋" panose="02010600040101010101" pitchFamily="2" charset="-122"/>
              <a:ea typeface="华文仿宋" panose="02010600040101010101" pitchFamily="2" charset="-122"/>
            </a:endParaRPr>
          </a:p>
        </p:txBody>
      </p:sp>
      <p:pic>
        <p:nvPicPr>
          <p:cNvPr id="107" name="图片 106">
            <a:extLst>
              <a:ext uri="{FF2B5EF4-FFF2-40B4-BE49-F238E27FC236}">
                <a16:creationId xmlns:a16="http://schemas.microsoft.com/office/drawing/2014/main" id="{603C9FEE-6F07-4F8F-983B-1A57DAB33CDF}"/>
              </a:ext>
            </a:extLst>
          </p:cNvPr>
          <p:cNvPicPr>
            <a:picLocks noChangeAspect="1"/>
          </p:cNvPicPr>
          <p:nvPr/>
        </p:nvPicPr>
        <p:blipFill>
          <a:blip r:embed="rId21"/>
          <a:stretch>
            <a:fillRect/>
          </a:stretch>
        </p:blipFill>
        <p:spPr>
          <a:xfrm>
            <a:off x="11715409" y="18376165"/>
            <a:ext cx="3457575" cy="542925"/>
          </a:xfrm>
          <a:prstGeom prst="rect">
            <a:avLst/>
          </a:prstGeom>
          <a:ln w="6350" cap="sq" cmpd="thickThin">
            <a:solidFill>
              <a:srgbClr val="000000"/>
            </a:solidFill>
            <a:prstDash val="solid"/>
            <a:miter lim="800000"/>
          </a:ln>
          <a:effectLst>
            <a:innerShdw blurRad="76200">
              <a:srgbClr val="000000"/>
            </a:innerShdw>
          </a:effectLst>
        </p:spPr>
      </p:pic>
      <p:sp>
        <p:nvSpPr>
          <p:cNvPr id="108" name="矩形 107">
            <a:extLst>
              <a:ext uri="{FF2B5EF4-FFF2-40B4-BE49-F238E27FC236}">
                <a16:creationId xmlns:a16="http://schemas.microsoft.com/office/drawing/2014/main" id="{D6B328BC-893A-4D75-8017-94E6FC880F02}"/>
              </a:ext>
            </a:extLst>
          </p:cNvPr>
          <p:cNvSpPr/>
          <p:nvPr/>
        </p:nvSpPr>
        <p:spPr>
          <a:xfrm>
            <a:off x="8726549" y="18478350"/>
            <a:ext cx="2901072" cy="338554"/>
          </a:xfrm>
          <a:prstGeom prst="rect">
            <a:avLst/>
          </a:prstGeom>
        </p:spPr>
        <p:txBody>
          <a:bodyPr wrap="square">
            <a:spAutoFit/>
          </a:bodyPr>
          <a:lstStyle/>
          <a:p>
            <a:pPr algn="ctr"/>
            <a:r>
              <a:rPr lang="en-US" altLang="zh-CN" sz="1600" b="1" dirty="0">
                <a:solidFill>
                  <a:srgbClr val="FF0000"/>
                </a:solidFill>
                <a:latin typeface="华文仿宋" panose="02010600040101010101" pitchFamily="2" charset="-122"/>
                <a:ea typeface="华文仿宋" panose="02010600040101010101" pitchFamily="2" charset="-122"/>
              </a:rPr>
              <a:t>Generalized Class-balanced  Loss:</a:t>
            </a:r>
            <a:endParaRPr lang="zh-CN" altLang="en-US" sz="1600" b="1" dirty="0">
              <a:solidFill>
                <a:srgbClr val="FF0000"/>
              </a:solidFill>
              <a:latin typeface="华文仿宋" panose="02010600040101010101" pitchFamily="2" charset="-122"/>
              <a:ea typeface="华文仿宋" panose="02010600040101010101" pitchFamily="2" charset="-122"/>
            </a:endParaRPr>
          </a:p>
        </p:txBody>
      </p:sp>
      <p:sp>
        <p:nvSpPr>
          <p:cNvPr id="109" name="TextBox 63">
            <a:extLst>
              <a:ext uri="{FF2B5EF4-FFF2-40B4-BE49-F238E27FC236}">
                <a16:creationId xmlns:a16="http://schemas.microsoft.com/office/drawing/2014/main" id="{52C84354-C323-47C3-8F4D-FADD8FF61E08}"/>
              </a:ext>
            </a:extLst>
          </p:cNvPr>
          <p:cNvSpPr txBox="1"/>
          <p:nvPr/>
        </p:nvSpPr>
        <p:spPr>
          <a:xfrm>
            <a:off x="8803944" y="19138455"/>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4. Learning Algorithm.</a:t>
            </a:r>
          </a:p>
        </p:txBody>
      </p:sp>
      <p:pic>
        <p:nvPicPr>
          <p:cNvPr id="27" name="图片 26">
            <a:extLst>
              <a:ext uri="{FF2B5EF4-FFF2-40B4-BE49-F238E27FC236}">
                <a16:creationId xmlns:a16="http://schemas.microsoft.com/office/drawing/2014/main" id="{7168F9C3-1C93-4574-847B-6E41FDCB771D}"/>
              </a:ext>
            </a:extLst>
          </p:cNvPr>
          <p:cNvPicPr>
            <a:picLocks noChangeAspect="1"/>
          </p:cNvPicPr>
          <p:nvPr/>
        </p:nvPicPr>
        <p:blipFill>
          <a:blip r:embed="rId22"/>
          <a:stretch>
            <a:fillRect/>
          </a:stretch>
        </p:blipFill>
        <p:spPr>
          <a:xfrm>
            <a:off x="10750835" y="19179399"/>
            <a:ext cx="5148000" cy="2240980"/>
          </a:xfrm>
          <a:prstGeom prst="rect">
            <a:avLst/>
          </a:prstGeom>
        </p:spPr>
      </p:pic>
      <p:pic>
        <p:nvPicPr>
          <p:cNvPr id="31" name="图片 30">
            <a:extLst>
              <a:ext uri="{FF2B5EF4-FFF2-40B4-BE49-F238E27FC236}">
                <a16:creationId xmlns:a16="http://schemas.microsoft.com/office/drawing/2014/main" id="{C23A5CE0-80E1-425D-94D3-09B0CD98E513}"/>
              </a:ext>
            </a:extLst>
          </p:cNvPr>
          <p:cNvPicPr>
            <a:picLocks noChangeAspect="1"/>
          </p:cNvPicPr>
          <p:nvPr/>
        </p:nvPicPr>
        <p:blipFill>
          <a:blip r:embed="rId23"/>
          <a:stretch>
            <a:fillRect/>
          </a:stretch>
        </p:blipFill>
        <p:spPr>
          <a:xfrm>
            <a:off x="9115472" y="19683975"/>
            <a:ext cx="1296000" cy="1440895"/>
          </a:xfrm>
          <a:prstGeom prst="rect">
            <a:avLst/>
          </a:prstGeom>
        </p:spPr>
      </p:pic>
      <p:sp>
        <p:nvSpPr>
          <p:cNvPr id="110" name="TextBox 63">
            <a:extLst>
              <a:ext uri="{FF2B5EF4-FFF2-40B4-BE49-F238E27FC236}">
                <a16:creationId xmlns:a16="http://schemas.microsoft.com/office/drawing/2014/main" id="{8D92C310-6205-47B2-B9BC-9CDE6629198A}"/>
              </a:ext>
            </a:extLst>
          </p:cNvPr>
          <p:cNvSpPr txBox="1"/>
          <p:nvPr/>
        </p:nvSpPr>
        <p:spPr>
          <a:xfrm>
            <a:off x="16905516" y="5881914"/>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1. Long-Tail Datasets.</a:t>
            </a:r>
          </a:p>
        </p:txBody>
      </p:sp>
      <p:pic>
        <p:nvPicPr>
          <p:cNvPr id="111" name="图片 110">
            <a:extLst>
              <a:ext uri="{FF2B5EF4-FFF2-40B4-BE49-F238E27FC236}">
                <a16:creationId xmlns:a16="http://schemas.microsoft.com/office/drawing/2014/main" id="{190FD584-702D-4E22-A8FD-0E016FB92CC6}"/>
              </a:ext>
            </a:extLst>
          </p:cNvPr>
          <p:cNvPicPr>
            <a:picLocks noChangeAspect="1"/>
          </p:cNvPicPr>
          <p:nvPr/>
        </p:nvPicPr>
        <p:blipFill>
          <a:blip r:embed="rId24"/>
          <a:stretch>
            <a:fillRect/>
          </a:stretch>
        </p:blipFill>
        <p:spPr>
          <a:xfrm>
            <a:off x="17278711" y="6720891"/>
            <a:ext cx="3837747" cy="2055936"/>
          </a:xfrm>
          <a:prstGeom prst="rect">
            <a:avLst/>
          </a:prstGeom>
        </p:spPr>
      </p:pic>
      <p:pic>
        <p:nvPicPr>
          <p:cNvPr id="112" name="图片 111">
            <a:extLst>
              <a:ext uri="{FF2B5EF4-FFF2-40B4-BE49-F238E27FC236}">
                <a16:creationId xmlns:a16="http://schemas.microsoft.com/office/drawing/2014/main" id="{4B7CDBDA-EAD5-41C1-B154-AE1F001A4B13}"/>
              </a:ext>
            </a:extLst>
          </p:cNvPr>
          <p:cNvPicPr>
            <a:picLocks noChangeAspect="1"/>
          </p:cNvPicPr>
          <p:nvPr/>
        </p:nvPicPr>
        <p:blipFill>
          <a:blip r:embed="rId25"/>
          <a:stretch>
            <a:fillRect/>
          </a:stretch>
        </p:blipFill>
        <p:spPr>
          <a:xfrm>
            <a:off x="22186229" y="5556015"/>
            <a:ext cx="1584000" cy="1555906"/>
          </a:xfrm>
          <a:prstGeom prst="rect">
            <a:avLst/>
          </a:prstGeom>
        </p:spPr>
      </p:pic>
      <p:pic>
        <p:nvPicPr>
          <p:cNvPr id="113" name="图片 112">
            <a:extLst>
              <a:ext uri="{FF2B5EF4-FFF2-40B4-BE49-F238E27FC236}">
                <a16:creationId xmlns:a16="http://schemas.microsoft.com/office/drawing/2014/main" id="{D2294229-F7C3-473D-8CC8-D8B3E6C08FD2}"/>
              </a:ext>
            </a:extLst>
          </p:cNvPr>
          <p:cNvPicPr>
            <a:picLocks noChangeAspect="1"/>
          </p:cNvPicPr>
          <p:nvPr/>
        </p:nvPicPr>
        <p:blipFill>
          <a:blip r:embed="rId26"/>
          <a:stretch>
            <a:fillRect/>
          </a:stretch>
        </p:blipFill>
        <p:spPr>
          <a:xfrm>
            <a:off x="22186229" y="7304896"/>
            <a:ext cx="1584000" cy="1558984"/>
          </a:xfrm>
          <a:prstGeom prst="rect">
            <a:avLst/>
          </a:prstGeom>
        </p:spPr>
      </p:pic>
      <p:pic>
        <p:nvPicPr>
          <p:cNvPr id="114" name="图片 113">
            <a:extLst>
              <a:ext uri="{FF2B5EF4-FFF2-40B4-BE49-F238E27FC236}">
                <a16:creationId xmlns:a16="http://schemas.microsoft.com/office/drawing/2014/main" id="{3152CEC4-2ECF-4AED-9318-FA7F68EC2301}"/>
              </a:ext>
            </a:extLst>
          </p:cNvPr>
          <p:cNvPicPr>
            <a:picLocks noChangeAspect="1"/>
          </p:cNvPicPr>
          <p:nvPr/>
        </p:nvPicPr>
        <p:blipFill>
          <a:blip r:embed="rId27"/>
          <a:stretch>
            <a:fillRect/>
          </a:stretch>
        </p:blipFill>
        <p:spPr>
          <a:xfrm>
            <a:off x="16975008" y="6272807"/>
            <a:ext cx="4774411" cy="273844"/>
          </a:xfrm>
          <a:prstGeom prst="rect">
            <a:avLst/>
          </a:prstGeom>
        </p:spPr>
      </p:pic>
      <p:sp>
        <p:nvSpPr>
          <p:cNvPr id="115" name="TextBox 63">
            <a:extLst>
              <a:ext uri="{FF2B5EF4-FFF2-40B4-BE49-F238E27FC236}">
                <a16:creationId xmlns:a16="http://schemas.microsoft.com/office/drawing/2014/main" id="{D705E401-F065-4B4E-BE77-41431FCA91F0}"/>
              </a:ext>
            </a:extLst>
          </p:cNvPr>
          <p:cNvSpPr txBox="1"/>
          <p:nvPr/>
        </p:nvSpPr>
        <p:spPr>
          <a:xfrm>
            <a:off x="16901886" y="8943201"/>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2. Results on Cifar100 &amp; ImageNet100.</a:t>
            </a:r>
          </a:p>
        </p:txBody>
      </p:sp>
      <p:pic>
        <p:nvPicPr>
          <p:cNvPr id="116" name="图片 115">
            <a:extLst>
              <a:ext uri="{FF2B5EF4-FFF2-40B4-BE49-F238E27FC236}">
                <a16:creationId xmlns:a16="http://schemas.microsoft.com/office/drawing/2014/main" id="{1732C578-937D-406A-BC4A-358AFC8E83FD}"/>
              </a:ext>
            </a:extLst>
          </p:cNvPr>
          <p:cNvPicPr>
            <a:picLocks noChangeAspect="1"/>
          </p:cNvPicPr>
          <p:nvPr/>
        </p:nvPicPr>
        <p:blipFill>
          <a:blip r:embed="rId28"/>
          <a:stretch>
            <a:fillRect/>
          </a:stretch>
        </p:blipFill>
        <p:spPr>
          <a:xfrm>
            <a:off x="17282097" y="9340215"/>
            <a:ext cx="6480000" cy="3017285"/>
          </a:xfrm>
          <a:prstGeom prst="rect">
            <a:avLst/>
          </a:prstGeom>
        </p:spPr>
      </p:pic>
      <p:pic>
        <p:nvPicPr>
          <p:cNvPr id="117" name="图片 116">
            <a:extLst>
              <a:ext uri="{FF2B5EF4-FFF2-40B4-BE49-F238E27FC236}">
                <a16:creationId xmlns:a16="http://schemas.microsoft.com/office/drawing/2014/main" id="{789CFDB4-C90A-4693-9878-5FF82A145EEC}"/>
              </a:ext>
            </a:extLst>
          </p:cNvPr>
          <p:cNvPicPr>
            <a:picLocks noChangeAspect="1"/>
          </p:cNvPicPr>
          <p:nvPr/>
        </p:nvPicPr>
        <p:blipFill>
          <a:blip r:embed="rId29"/>
          <a:stretch>
            <a:fillRect/>
          </a:stretch>
        </p:blipFill>
        <p:spPr>
          <a:xfrm>
            <a:off x="17256697" y="12564301"/>
            <a:ext cx="6480000" cy="3001196"/>
          </a:xfrm>
          <a:prstGeom prst="rect">
            <a:avLst/>
          </a:prstGeom>
        </p:spPr>
      </p:pic>
      <p:sp>
        <p:nvSpPr>
          <p:cNvPr id="118" name="文本框 117">
            <a:extLst>
              <a:ext uri="{FF2B5EF4-FFF2-40B4-BE49-F238E27FC236}">
                <a16:creationId xmlns:a16="http://schemas.microsoft.com/office/drawing/2014/main" id="{06A26913-1898-41B0-AA6E-9A87782E8015}"/>
              </a:ext>
            </a:extLst>
          </p:cNvPr>
          <p:cNvSpPr txBox="1"/>
          <p:nvPr/>
        </p:nvSpPr>
        <p:spPr>
          <a:xfrm>
            <a:off x="22742896" y="9030254"/>
            <a:ext cx="1143000" cy="369332"/>
          </a:xfrm>
          <a:prstGeom prst="rect">
            <a:avLst/>
          </a:prstGeom>
          <a:noFill/>
        </p:spPr>
        <p:txBody>
          <a:bodyPr wrap="square">
            <a:spAutoFit/>
          </a:bodyPr>
          <a:lstStyle/>
          <a:p>
            <a:r>
              <a:rPr lang="en-US" altLang="zh-CN" sz="1800" b="1" dirty="0">
                <a:solidFill>
                  <a:srgbClr val="FF0000"/>
                </a:solidFill>
                <a:latin typeface="华文仿宋" panose="02010600040101010101" pitchFamily="2" charset="-122"/>
                <a:ea typeface="华文仿宋" panose="02010600040101010101" pitchFamily="2" charset="-122"/>
              </a:rPr>
              <a:t>Cifar100</a:t>
            </a:r>
            <a:endParaRPr lang="zh-CN" altLang="en-US" b="1" dirty="0">
              <a:solidFill>
                <a:srgbClr val="FF0000"/>
              </a:solidFill>
            </a:endParaRPr>
          </a:p>
        </p:txBody>
      </p:sp>
      <p:sp>
        <p:nvSpPr>
          <p:cNvPr id="119" name="文本框 118">
            <a:extLst>
              <a:ext uri="{FF2B5EF4-FFF2-40B4-BE49-F238E27FC236}">
                <a16:creationId xmlns:a16="http://schemas.microsoft.com/office/drawing/2014/main" id="{A0E2B7A5-2592-4B47-BD8A-B0F5A70CC9B8}"/>
              </a:ext>
            </a:extLst>
          </p:cNvPr>
          <p:cNvSpPr txBox="1"/>
          <p:nvPr/>
        </p:nvSpPr>
        <p:spPr>
          <a:xfrm>
            <a:off x="22350663" y="12292849"/>
            <a:ext cx="1544443" cy="369332"/>
          </a:xfrm>
          <a:prstGeom prst="rect">
            <a:avLst/>
          </a:prstGeom>
          <a:noFill/>
        </p:spPr>
        <p:txBody>
          <a:bodyPr wrap="square">
            <a:spAutoFit/>
          </a:bodyPr>
          <a:lstStyle/>
          <a:p>
            <a:r>
              <a:rPr lang="en-US" altLang="zh-CN" sz="1800" b="1" dirty="0">
                <a:solidFill>
                  <a:srgbClr val="FF0000"/>
                </a:solidFill>
                <a:latin typeface="华文仿宋" panose="02010600040101010101" pitchFamily="2" charset="-122"/>
                <a:ea typeface="华文仿宋" panose="02010600040101010101" pitchFamily="2" charset="-122"/>
              </a:rPr>
              <a:t>ImageNet100</a:t>
            </a:r>
            <a:endParaRPr lang="zh-CN" altLang="en-US" b="1" dirty="0">
              <a:solidFill>
                <a:srgbClr val="FF0000"/>
              </a:solidFill>
            </a:endParaRPr>
          </a:p>
        </p:txBody>
      </p:sp>
      <p:sp>
        <p:nvSpPr>
          <p:cNvPr id="120" name="TextBox 63">
            <a:extLst>
              <a:ext uri="{FF2B5EF4-FFF2-40B4-BE49-F238E27FC236}">
                <a16:creationId xmlns:a16="http://schemas.microsoft.com/office/drawing/2014/main" id="{FA2EBDAE-D34B-47F0-A770-D1650C5D69E0}"/>
              </a:ext>
            </a:extLst>
          </p:cNvPr>
          <p:cNvSpPr txBox="1"/>
          <p:nvPr/>
        </p:nvSpPr>
        <p:spPr>
          <a:xfrm>
            <a:off x="16901417" y="15737112"/>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3. Dynamic Meta-Embedding: TRUE or FALSE?</a:t>
            </a:r>
          </a:p>
        </p:txBody>
      </p:sp>
      <p:pic>
        <p:nvPicPr>
          <p:cNvPr id="121" name="图片 120">
            <a:extLst>
              <a:ext uri="{FF2B5EF4-FFF2-40B4-BE49-F238E27FC236}">
                <a16:creationId xmlns:a16="http://schemas.microsoft.com/office/drawing/2014/main" id="{631C3799-590A-4AD3-8609-59FC80A6CAA8}"/>
              </a:ext>
            </a:extLst>
          </p:cNvPr>
          <p:cNvPicPr>
            <a:picLocks noChangeAspect="1"/>
          </p:cNvPicPr>
          <p:nvPr/>
        </p:nvPicPr>
        <p:blipFill>
          <a:blip r:embed="rId30"/>
          <a:stretch>
            <a:fillRect/>
          </a:stretch>
        </p:blipFill>
        <p:spPr>
          <a:xfrm>
            <a:off x="16848878" y="16203925"/>
            <a:ext cx="1080000" cy="996155"/>
          </a:xfrm>
          <a:prstGeom prst="rect">
            <a:avLst/>
          </a:prstGeom>
        </p:spPr>
      </p:pic>
      <p:pic>
        <p:nvPicPr>
          <p:cNvPr id="122" name="图片 121">
            <a:extLst>
              <a:ext uri="{FF2B5EF4-FFF2-40B4-BE49-F238E27FC236}">
                <a16:creationId xmlns:a16="http://schemas.microsoft.com/office/drawing/2014/main" id="{ED56610B-7436-4C8B-ADB2-0713BD04B8B8}"/>
              </a:ext>
            </a:extLst>
          </p:cNvPr>
          <p:cNvPicPr>
            <a:picLocks noChangeAspect="1"/>
          </p:cNvPicPr>
          <p:nvPr/>
        </p:nvPicPr>
        <p:blipFill>
          <a:blip r:embed="rId31"/>
          <a:stretch>
            <a:fillRect/>
          </a:stretch>
        </p:blipFill>
        <p:spPr>
          <a:xfrm>
            <a:off x="18098724" y="16185726"/>
            <a:ext cx="1080000" cy="1013010"/>
          </a:xfrm>
          <a:prstGeom prst="rect">
            <a:avLst/>
          </a:prstGeom>
        </p:spPr>
      </p:pic>
      <p:pic>
        <p:nvPicPr>
          <p:cNvPr id="123" name="图片 122">
            <a:extLst>
              <a:ext uri="{FF2B5EF4-FFF2-40B4-BE49-F238E27FC236}">
                <a16:creationId xmlns:a16="http://schemas.microsoft.com/office/drawing/2014/main" id="{F3F4D53D-3CB3-4C21-9B35-E05739563A28}"/>
              </a:ext>
            </a:extLst>
          </p:cNvPr>
          <p:cNvPicPr>
            <a:picLocks noChangeAspect="1"/>
          </p:cNvPicPr>
          <p:nvPr/>
        </p:nvPicPr>
        <p:blipFill>
          <a:blip r:embed="rId32"/>
          <a:stretch>
            <a:fillRect/>
          </a:stretch>
        </p:blipFill>
        <p:spPr>
          <a:xfrm>
            <a:off x="19390481" y="16185726"/>
            <a:ext cx="1080000" cy="1011991"/>
          </a:xfrm>
          <a:prstGeom prst="rect">
            <a:avLst/>
          </a:prstGeom>
        </p:spPr>
      </p:pic>
      <p:pic>
        <p:nvPicPr>
          <p:cNvPr id="124" name="图片 123">
            <a:extLst>
              <a:ext uri="{FF2B5EF4-FFF2-40B4-BE49-F238E27FC236}">
                <a16:creationId xmlns:a16="http://schemas.microsoft.com/office/drawing/2014/main" id="{1B997BAF-EFE4-405B-9B27-FA85675EB91F}"/>
              </a:ext>
            </a:extLst>
          </p:cNvPr>
          <p:cNvPicPr>
            <a:picLocks noChangeAspect="1"/>
          </p:cNvPicPr>
          <p:nvPr/>
        </p:nvPicPr>
        <p:blipFill>
          <a:blip r:embed="rId33"/>
          <a:stretch>
            <a:fillRect/>
          </a:stretch>
        </p:blipFill>
        <p:spPr>
          <a:xfrm>
            <a:off x="20642630" y="16207486"/>
            <a:ext cx="1080000" cy="1012943"/>
          </a:xfrm>
          <a:prstGeom prst="rect">
            <a:avLst/>
          </a:prstGeom>
        </p:spPr>
      </p:pic>
      <p:pic>
        <p:nvPicPr>
          <p:cNvPr id="125" name="图片 124">
            <a:extLst>
              <a:ext uri="{FF2B5EF4-FFF2-40B4-BE49-F238E27FC236}">
                <a16:creationId xmlns:a16="http://schemas.microsoft.com/office/drawing/2014/main" id="{4F530FAA-FFC0-4681-8020-7C1D30E7E9AC}"/>
              </a:ext>
            </a:extLst>
          </p:cNvPr>
          <p:cNvPicPr>
            <a:picLocks noChangeAspect="1"/>
          </p:cNvPicPr>
          <p:nvPr/>
        </p:nvPicPr>
        <p:blipFill>
          <a:blip r:embed="rId34"/>
          <a:stretch>
            <a:fillRect/>
          </a:stretch>
        </p:blipFill>
        <p:spPr>
          <a:xfrm>
            <a:off x="21897373" y="16226698"/>
            <a:ext cx="1080000" cy="1013959"/>
          </a:xfrm>
          <a:prstGeom prst="rect">
            <a:avLst/>
          </a:prstGeom>
        </p:spPr>
      </p:pic>
      <p:pic>
        <p:nvPicPr>
          <p:cNvPr id="126" name="图片 125">
            <a:extLst>
              <a:ext uri="{FF2B5EF4-FFF2-40B4-BE49-F238E27FC236}">
                <a16:creationId xmlns:a16="http://schemas.microsoft.com/office/drawing/2014/main" id="{53C8B9C4-CFFD-49AC-93EC-3E0A705C9900}"/>
              </a:ext>
            </a:extLst>
          </p:cNvPr>
          <p:cNvPicPr>
            <a:picLocks noChangeAspect="1"/>
          </p:cNvPicPr>
          <p:nvPr/>
        </p:nvPicPr>
        <p:blipFill rotWithShape="1">
          <a:blip r:embed="rId35"/>
          <a:srcRect r="2471"/>
          <a:stretch/>
        </p:blipFill>
        <p:spPr>
          <a:xfrm>
            <a:off x="23130760" y="16206544"/>
            <a:ext cx="1080000" cy="1034652"/>
          </a:xfrm>
          <a:prstGeom prst="rect">
            <a:avLst/>
          </a:prstGeom>
        </p:spPr>
      </p:pic>
      <p:sp>
        <p:nvSpPr>
          <p:cNvPr id="127" name="TextBox 63">
            <a:extLst>
              <a:ext uri="{FF2B5EF4-FFF2-40B4-BE49-F238E27FC236}">
                <a16:creationId xmlns:a16="http://schemas.microsoft.com/office/drawing/2014/main" id="{F3FD78DB-0DFB-45BF-9BE7-ED85BBCF0949}"/>
              </a:ext>
            </a:extLst>
          </p:cNvPr>
          <p:cNvSpPr txBox="1"/>
          <p:nvPr/>
        </p:nvSpPr>
        <p:spPr>
          <a:xfrm>
            <a:off x="16901886" y="17459457"/>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4. </a:t>
            </a:r>
            <a:r>
              <a:rPr lang="en-US" altLang="zh-CN" sz="1200" dirty="0">
                <a:latin typeface="Montserrat Light" panose="00000400000000000000" pitchFamily="50" charset="0"/>
                <a:ea typeface="Open Sans" panose="020B0606030504020204" pitchFamily="34" charset="0"/>
                <a:cs typeface="Open Sans" panose="020B0606030504020204" pitchFamily="34" charset="0"/>
              </a:rPr>
              <a:t>How Batch-size affects the MAP results</a:t>
            </a:r>
            <a:r>
              <a:rPr lang="en-US" sz="1200" dirty="0">
                <a:latin typeface="Montserrat Light" panose="00000400000000000000" pitchFamily="50" charset="0"/>
                <a:ea typeface="Open Sans" panose="020B0606030504020204" pitchFamily="34" charset="0"/>
                <a:cs typeface="Open Sans" panose="020B0606030504020204" pitchFamily="34" charset="0"/>
              </a:rPr>
              <a:t>? &amp; Convergence Curves.</a:t>
            </a:r>
          </a:p>
        </p:txBody>
      </p:sp>
      <p:pic>
        <p:nvPicPr>
          <p:cNvPr id="128" name="图片 127">
            <a:extLst>
              <a:ext uri="{FF2B5EF4-FFF2-40B4-BE49-F238E27FC236}">
                <a16:creationId xmlns:a16="http://schemas.microsoft.com/office/drawing/2014/main" id="{685B4C2D-38F8-4D25-BF98-A48DE62516C2}"/>
              </a:ext>
            </a:extLst>
          </p:cNvPr>
          <p:cNvPicPr>
            <a:picLocks noChangeAspect="1"/>
          </p:cNvPicPr>
          <p:nvPr/>
        </p:nvPicPr>
        <p:blipFill>
          <a:blip r:embed="rId36"/>
          <a:stretch>
            <a:fillRect/>
          </a:stretch>
        </p:blipFill>
        <p:spPr>
          <a:xfrm>
            <a:off x="16815976" y="17883695"/>
            <a:ext cx="1800000" cy="1817867"/>
          </a:xfrm>
          <a:prstGeom prst="rect">
            <a:avLst/>
          </a:prstGeom>
        </p:spPr>
      </p:pic>
      <p:pic>
        <p:nvPicPr>
          <p:cNvPr id="129" name="图片 128">
            <a:extLst>
              <a:ext uri="{FF2B5EF4-FFF2-40B4-BE49-F238E27FC236}">
                <a16:creationId xmlns:a16="http://schemas.microsoft.com/office/drawing/2014/main" id="{7405F471-AD67-48AB-BD30-B1D73743EAB3}"/>
              </a:ext>
            </a:extLst>
          </p:cNvPr>
          <p:cNvPicPr>
            <a:picLocks noChangeAspect="1"/>
          </p:cNvPicPr>
          <p:nvPr/>
        </p:nvPicPr>
        <p:blipFill>
          <a:blip r:embed="rId37"/>
          <a:stretch>
            <a:fillRect/>
          </a:stretch>
        </p:blipFill>
        <p:spPr>
          <a:xfrm>
            <a:off x="18714039" y="17897310"/>
            <a:ext cx="1800000" cy="1826899"/>
          </a:xfrm>
          <a:prstGeom prst="rect">
            <a:avLst/>
          </a:prstGeom>
        </p:spPr>
      </p:pic>
      <mc:AlternateContent xmlns:mc="http://schemas.openxmlformats.org/markup-compatibility/2006" xmlns:a14="http://schemas.microsoft.com/office/drawing/2010/main">
        <mc:Choice Requires="a14">
          <p:sp>
            <p:nvSpPr>
              <p:cNvPr id="130" name="TextBox 63">
                <a:extLst>
                  <a:ext uri="{FF2B5EF4-FFF2-40B4-BE49-F238E27FC236}">
                    <a16:creationId xmlns:a16="http://schemas.microsoft.com/office/drawing/2014/main" id="{C590DEF1-CE18-48C4-9C5D-B0ED8B317B4A}"/>
                  </a:ext>
                </a:extLst>
              </p:cNvPr>
              <p:cNvSpPr txBox="1"/>
              <p:nvPr/>
            </p:nvSpPr>
            <p:spPr>
              <a:xfrm>
                <a:off x="16901417" y="19913598"/>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5. </a:t>
                </a:r>
                <a:r>
                  <a:rPr lang="en-US" altLang="zh-CN" sz="1200" dirty="0">
                    <a:latin typeface="Montserrat Light" panose="00000400000000000000" pitchFamily="50" charset="0"/>
                    <a:ea typeface="Open Sans" panose="020B0606030504020204" pitchFamily="34" charset="0"/>
                    <a:cs typeface="Open Sans" panose="020B0606030504020204" pitchFamily="34" charset="0"/>
                  </a:rPr>
                  <a:t>How </a:t>
                </a:r>
                <a14:m>
                  <m:oMath xmlns:m="http://schemas.openxmlformats.org/officeDocument/2006/math">
                    <m:r>
                      <a:rPr lang="zh-CN" altLang="en-US" sz="1200">
                        <a:latin typeface="Cambria Math" panose="02040503050406030204" pitchFamily="18" charset="0"/>
                        <a:ea typeface="Open Sans" panose="020B0606030504020204" pitchFamily="34" charset="0"/>
                        <a:cs typeface="Open Sans" panose="020B0606030504020204" pitchFamily="34" charset="0"/>
                      </a:rPr>
                      <m:t>𝛽</m:t>
                    </m:r>
                  </m:oMath>
                </a14:m>
                <a:r>
                  <a:rPr lang="en-US" altLang="zh-CN" sz="1200" dirty="0">
                    <a:latin typeface="Montserrat Light" panose="00000400000000000000" pitchFamily="50" charset="0"/>
                    <a:ea typeface="Open Sans" panose="020B0606030504020204" pitchFamily="34" charset="0"/>
                    <a:cs typeface="Open Sans" panose="020B0606030504020204" pitchFamily="34" charset="0"/>
                  </a:rPr>
                  <a:t> (class re-weight) affects the MAP results</a:t>
                </a:r>
                <a:r>
                  <a:rPr lang="en-US" sz="1200" dirty="0">
                    <a:latin typeface="Montserrat Light" panose="00000400000000000000" pitchFamily="50" charset="0"/>
                    <a:ea typeface="Open Sans" panose="020B0606030504020204" pitchFamily="34" charset="0"/>
                    <a:cs typeface="Open Sans" panose="020B0606030504020204" pitchFamily="34" charset="0"/>
                  </a:rPr>
                  <a:t>?</a:t>
                </a:r>
              </a:p>
            </p:txBody>
          </p:sp>
        </mc:Choice>
        <mc:Fallback xmlns="">
          <p:sp>
            <p:nvSpPr>
              <p:cNvPr id="130" name="TextBox 63">
                <a:extLst>
                  <a:ext uri="{FF2B5EF4-FFF2-40B4-BE49-F238E27FC236}">
                    <a16:creationId xmlns:a16="http://schemas.microsoft.com/office/drawing/2014/main" id="{C590DEF1-CE18-48C4-9C5D-B0ED8B317B4A}"/>
                  </a:ext>
                </a:extLst>
              </p:cNvPr>
              <p:cNvSpPr txBox="1">
                <a:spLocks noRot="1" noChangeAspect="1" noMove="1" noResize="1" noEditPoints="1" noAdjustHandles="1" noChangeArrowheads="1" noChangeShapeType="1" noTextEdit="1"/>
              </p:cNvSpPr>
              <p:nvPr/>
            </p:nvSpPr>
            <p:spPr>
              <a:xfrm>
                <a:off x="16901417" y="19913598"/>
                <a:ext cx="7192297" cy="276999"/>
              </a:xfrm>
              <a:prstGeom prst="rect">
                <a:avLst/>
              </a:prstGeom>
              <a:blipFill>
                <a:blip r:embed="rId40"/>
                <a:stretch>
                  <a:fillRect l="-85" t="-2222" b="-17778"/>
                </a:stretch>
              </a:blipFill>
            </p:spPr>
            <p:txBody>
              <a:bodyPr/>
              <a:lstStyle/>
              <a:p>
                <a:r>
                  <a:rPr lang="zh-CN" altLang="en-US">
                    <a:noFill/>
                  </a:rPr>
                  <a:t> </a:t>
                </a:r>
              </a:p>
            </p:txBody>
          </p:sp>
        </mc:Fallback>
      </mc:AlternateContent>
      <p:pic>
        <p:nvPicPr>
          <p:cNvPr id="131" name="图片 130">
            <a:extLst>
              <a:ext uri="{FF2B5EF4-FFF2-40B4-BE49-F238E27FC236}">
                <a16:creationId xmlns:a16="http://schemas.microsoft.com/office/drawing/2014/main" id="{8A8AF495-068B-419E-B6C3-4093245A56AA}"/>
              </a:ext>
            </a:extLst>
          </p:cNvPr>
          <p:cNvPicPr>
            <a:picLocks noChangeAspect="1"/>
          </p:cNvPicPr>
          <p:nvPr/>
        </p:nvPicPr>
        <p:blipFill>
          <a:blip r:embed="rId41"/>
          <a:stretch>
            <a:fillRect/>
          </a:stretch>
        </p:blipFill>
        <p:spPr>
          <a:xfrm>
            <a:off x="16799088" y="20335336"/>
            <a:ext cx="1192059" cy="1142042"/>
          </a:xfrm>
          <a:prstGeom prst="rect">
            <a:avLst/>
          </a:prstGeom>
        </p:spPr>
      </p:pic>
      <p:pic>
        <p:nvPicPr>
          <p:cNvPr id="132" name="图片 131">
            <a:extLst>
              <a:ext uri="{FF2B5EF4-FFF2-40B4-BE49-F238E27FC236}">
                <a16:creationId xmlns:a16="http://schemas.microsoft.com/office/drawing/2014/main" id="{9E313E15-B87E-49C5-96FD-49155BACC90B}"/>
              </a:ext>
            </a:extLst>
          </p:cNvPr>
          <p:cNvPicPr>
            <a:picLocks noChangeAspect="1"/>
          </p:cNvPicPr>
          <p:nvPr/>
        </p:nvPicPr>
        <p:blipFill>
          <a:blip r:embed="rId42"/>
          <a:stretch>
            <a:fillRect/>
          </a:stretch>
        </p:blipFill>
        <p:spPr>
          <a:xfrm>
            <a:off x="18079074" y="20310710"/>
            <a:ext cx="1194841" cy="1142043"/>
          </a:xfrm>
          <a:prstGeom prst="rect">
            <a:avLst/>
          </a:prstGeom>
        </p:spPr>
      </p:pic>
      <p:pic>
        <p:nvPicPr>
          <p:cNvPr id="133" name="图片 132">
            <a:extLst>
              <a:ext uri="{FF2B5EF4-FFF2-40B4-BE49-F238E27FC236}">
                <a16:creationId xmlns:a16="http://schemas.microsoft.com/office/drawing/2014/main" id="{5E6B3472-A317-4912-BB35-C9F4ECFBAC04}"/>
              </a:ext>
            </a:extLst>
          </p:cNvPr>
          <p:cNvPicPr>
            <a:picLocks noChangeAspect="1"/>
          </p:cNvPicPr>
          <p:nvPr/>
        </p:nvPicPr>
        <p:blipFill>
          <a:blip r:embed="rId43"/>
          <a:stretch>
            <a:fillRect/>
          </a:stretch>
        </p:blipFill>
        <p:spPr>
          <a:xfrm>
            <a:off x="19327314" y="20332878"/>
            <a:ext cx="1141216" cy="1092934"/>
          </a:xfrm>
          <a:prstGeom prst="rect">
            <a:avLst/>
          </a:prstGeom>
        </p:spPr>
      </p:pic>
      <p:pic>
        <p:nvPicPr>
          <p:cNvPr id="134" name="图片 133">
            <a:extLst>
              <a:ext uri="{FF2B5EF4-FFF2-40B4-BE49-F238E27FC236}">
                <a16:creationId xmlns:a16="http://schemas.microsoft.com/office/drawing/2014/main" id="{881695A2-518C-451E-9618-ABB98C6762E1}"/>
              </a:ext>
            </a:extLst>
          </p:cNvPr>
          <p:cNvPicPr>
            <a:picLocks noChangeAspect="1"/>
          </p:cNvPicPr>
          <p:nvPr/>
        </p:nvPicPr>
        <p:blipFill>
          <a:blip r:embed="rId44"/>
          <a:stretch>
            <a:fillRect/>
          </a:stretch>
        </p:blipFill>
        <p:spPr>
          <a:xfrm>
            <a:off x="20601539" y="20338003"/>
            <a:ext cx="1132737" cy="1082683"/>
          </a:xfrm>
          <a:prstGeom prst="rect">
            <a:avLst/>
          </a:prstGeom>
        </p:spPr>
      </p:pic>
      <p:pic>
        <p:nvPicPr>
          <p:cNvPr id="135" name="图片 134">
            <a:extLst>
              <a:ext uri="{FF2B5EF4-FFF2-40B4-BE49-F238E27FC236}">
                <a16:creationId xmlns:a16="http://schemas.microsoft.com/office/drawing/2014/main" id="{BAF969F5-780A-4C93-A5DA-B4D017C51E6A}"/>
              </a:ext>
            </a:extLst>
          </p:cNvPr>
          <p:cNvPicPr>
            <a:picLocks noChangeAspect="1"/>
          </p:cNvPicPr>
          <p:nvPr/>
        </p:nvPicPr>
        <p:blipFill>
          <a:blip r:embed="rId45"/>
          <a:stretch>
            <a:fillRect/>
          </a:stretch>
        </p:blipFill>
        <p:spPr>
          <a:xfrm>
            <a:off x="21811968" y="20335059"/>
            <a:ext cx="1167020" cy="1117694"/>
          </a:xfrm>
          <a:prstGeom prst="rect">
            <a:avLst/>
          </a:prstGeom>
        </p:spPr>
      </p:pic>
      <p:pic>
        <p:nvPicPr>
          <p:cNvPr id="136" name="图片 135">
            <a:extLst>
              <a:ext uri="{FF2B5EF4-FFF2-40B4-BE49-F238E27FC236}">
                <a16:creationId xmlns:a16="http://schemas.microsoft.com/office/drawing/2014/main" id="{715AFB1C-78F6-4E97-90B6-D4808308FFE4}"/>
              </a:ext>
            </a:extLst>
          </p:cNvPr>
          <p:cNvPicPr>
            <a:picLocks noChangeAspect="1"/>
          </p:cNvPicPr>
          <p:nvPr/>
        </p:nvPicPr>
        <p:blipFill>
          <a:blip r:embed="rId46"/>
          <a:stretch>
            <a:fillRect/>
          </a:stretch>
        </p:blipFill>
        <p:spPr>
          <a:xfrm>
            <a:off x="23063703" y="20302992"/>
            <a:ext cx="1167022" cy="1117694"/>
          </a:xfrm>
          <a:prstGeom prst="rect">
            <a:avLst/>
          </a:prstGeom>
        </p:spPr>
      </p:pic>
      <p:pic>
        <p:nvPicPr>
          <p:cNvPr id="34" name="图片 33">
            <a:extLst>
              <a:ext uri="{FF2B5EF4-FFF2-40B4-BE49-F238E27FC236}">
                <a16:creationId xmlns:a16="http://schemas.microsoft.com/office/drawing/2014/main" id="{C5509F06-62B7-4E95-B1B2-005B9FFE173C}"/>
              </a:ext>
            </a:extLst>
          </p:cNvPr>
          <p:cNvPicPr>
            <a:picLocks noChangeAspect="1"/>
          </p:cNvPicPr>
          <p:nvPr/>
        </p:nvPicPr>
        <p:blipFill>
          <a:blip r:embed="rId47"/>
          <a:stretch>
            <a:fillRect/>
          </a:stretch>
        </p:blipFill>
        <p:spPr>
          <a:xfrm>
            <a:off x="20570892" y="17861379"/>
            <a:ext cx="1800000" cy="1836363"/>
          </a:xfrm>
          <a:prstGeom prst="rect">
            <a:avLst/>
          </a:prstGeom>
        </p:spPr>
      </p:pic>
      <p:pic>
        <p:nvPicPr>
          <p:cNvPr id="36" name="图片 35">
            <a:extLst>
              <a:ext uri="{FF2B5EF4-FFF2-40B4-BE49-F238E27FC236}">
                <a16:creationId xmlns:a16="http://schemas.microsoft.com/office/drawing/2014/main" id="{2E62066C-F160-44AC-ABC1-44A38D8AFFA9}"/>
              </a:ext>
            </a:extLst>
          </p:cNvPr>
          <p:cNvPicPr>
            <a:picLocks noChangeAspect="1"/>
          </p:cNvPicPr>
          <p:nvPr/>
        </p:nvPicPr>
        <p:blipFill>
          <a:blip r:embed="rId48"/>
          <a:stretch>
            <a:fillRect/>
          </a:stretch>
        </p:blipFill>
        <p:spPr>
          <a:xfrm>
            <a:off x="22457941" y="17860598"/>
            <a:ext cx="1800000" cy="1854546"/>
          </a:xfrm>
          <a:prstGeom prst="rect">
            <a:avLst/>
          </a:prstGeom>
        </p:spPr>
      </p:pic>
      <p:pic>
        <p:nvPicPr>
          <p:cNvPr id="140" name="Picture 2" descr="Helpful tips Free Vector">
            <a:extLst>
              <a:ext uri="{FF2B5EF4-FFF2-40B4-BE49-F238E27FC236}">
                <a16:creationId xmlns:a16="http://schemas.microsoft.com/office/drawing/2014/main" id="{07477A48-BF7E-4146-868D-2C41E831B368}"/>
              </a:ext>
            </a:extLst>
          </p:cNvPr>
          <p:cNvPicPr>
            <a:picLocks noChangeAspect="1" noChangeArrowheads="1"/>
          </p:cNvPicPr>
          <p:nvPr/>
        </p:nvPicPr>
        <p:blipFill rotWithShape="1">
          <a:blip r:embed="rId49" cstate="print">
            <a:extLst>
              <a:ext uri="{28A0092B-C50C-407E-A947-70E740481C1C}">
                <a14:useLocalDpi xmlns:a14="http://schemas.microsoft.com/office/drawing/2010/main" val="0"/>
              </a:ext>
            </a:extLst>
          </a:blip>
          <a:srcRect l="6602" t="13601" r="8000" b="11925"/>
          <a:stretch/>
        </p:blipFill>
        <p:spPr bwMode="auto">
          <a:xfrm>
            <a:off x="30466565" y="5262393"/>
            <a:ext cx="1832813" cy="1598364"/>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63">
            <a:extLst>
              <a:ext uri="{FF2B5EF4-FFF2-40B4-BE49-F238E27FC236}">
                <a16:creationId xmlns:a16="http://schemas.microsoft.com/office/drawing/2014/main" id="{AA5FADB6-968C-4412-8EC2-B74C5DAC8D0F}"/>
              </a:ext>
            </a:extLst>
          </p:cNvPr>
          <p:cNvSpPr txBox="1"/>
          <p:nvPr/>
        </p:nvSpPr>
        <p:spPr>
          <a:xfrm>
            <a:off x="25021457" y="12814300"/>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1. Learning to Hash.</a:t>
            </a:r>
          </a:p>
        </p:txBody>
      </p:sp>
      <p:sp>
        <p:nvSpPr>
          <p:cNvPr id="143" name="文本框 142">
            <a:extLst>
              <a:ext uri="{FF2B5EF4-FFF2-40B4-BE49-F238E27FC236}">
                <a16:creationId xmlns:a16="http://schemas.microsoft.com/office/drawing/2014/main" id="{C241AA8B-A6A9-4BA4-8C9D-3409FD88C8D4}"/>
              </a:ext>
            </a:extLst>
          </p:cNvPr>
          <p:cNvSpPr txBox="1"/>
          <p:nvPr/>
        </p:nvSpPr>
        <p:spPr>
          <a:xfrm>
            <a:off x="24773807" y="13143424"/>
            <a:ext cx="7860331" cy="923330"/>
          </a:xfrm>
          <a:prstGeom prst="rect">
            <a:avLst/>
          </a:prstGeom>
          <a:noFill/>
        </p:spPr>
        <p:txBody>
          <a:bodyPr wrap="square">
            <a:spAutoFit/>
          </a:bodyPr>
          <a:lstStyle/>
          <a:p>
            <a:pPr marL="342900" indent="-342900">
              <a:buAutoNum type="arabicParenBoth"/>
            </a:pPr>
            <a:r>
              <a:rPr lang="en-US" altLang="zh-CN" sz="1800" dirty="0">
                <a:latin typeface="华文仿宋" panose="02010600040101010101" pitchFamily="2" charset="-122"/>
                <a:ea typeface="华文仿宋" panose="02010600040101010101" pitchFamily="2" charset="-122"/>
              </a:rPr>
              <a:t>Li Yuan, Tao Wang, </a:t>
            </a:r>
            <a:r>
              <a:rPr lang="en-US" altLang="zh-CN" sz="1800" dirty="0" err="1">
                <a:latin typeface="华文仿宋" panose="02010600040101010101" pitchFamily="2" charset="-122"/>
                <a:ea typeface="华文仿宋" panose="02010600040101010101" pitchFamily="2" charset="-122"/>
              </a:rPr>
              <a:t>Xiaopeng</a:t>
            </a:r>
            <a:r>
              <a:rPr lang="en-US" altLang="zh-CN" sz="1800" dirty="0">
                <a:latin typeface="华文仿宋" panose="02010600040101010101" pitchFamily="2" charset="-122"/>
                <a:ea typeface="华文仿宋" panose="02010600040101010101" pitchFamily="2" charset="-122"/>
              </a:rPr>
              <a:t> Zhang, Francis E. H. Tay, </a:t>
            </a:r>
            <a:r>
              <a:rPr lang="en-US" altLang="zh-CN" sz="1800" dirty="0" err="1">
                <a:latin typeface="华文仿宋" panose="02010600040101010101" pitchFamily="2" charset="-122"/>
                <a:ea typeface="华文仿宋" panose="02010600040101010101" pitchFamily="2" charset="-122"/>
              </a:rPr>
              <a:t>Zequn</a:t>
            </a:r>
            <a:r>
              <a:rPr lang="en-US" altLang="zh-CN" sz="1800" dirty="0">
                <a:latin typeface="华文仿宋" panose="02010600040101010101" pitchFamily="2" charset="-122"/>
                <a:ea typeface="华文仿宋" panose="02010600040101010101" pitchFamily="2" charset="-122"/>
              </a:rPr>
              <a:t> </a:t>
            </a:r>
            <a:r>
              <a:rPr lang="en-US" altLang="zh-CN" sz="1800" dirty="0" err="1">
                <a:latin typeface="华文仿宋" panose="02010600040101010101" pitchFamily="2" charset="-122"/>
                <a:ea typeface="华文仿宋" panose="02010600040101010101" pitchFamily="2" charset="-122"/>
              </a:rPr>
              <a:t>Jie</a:t>
            </a:r>
            <a:r>
              <a:rPr lang="en-US" altLang="zh-CN" sz="1800" dirty="0">
                <a:latin typeface="华文仿宋" panose="02010600040101010101" pitchFamily="2" charset="-122"/>
                <a:ea typeface="华文仿宋" panose="02010600040101010101" pitchFamily="2" charset="-122"/>
              </a:rPr>
              <a:t>, Wei Liu, </a:t>
            </a:r>
          </a:p>
          <a:p>
            <a:r>
              <a:rPr lang="en-US" altLang="zh-CN" sz="1800" dirty="0" err="1">
                <a:latin typeface="华文仿宋" panose="02010600040101010101" pitchFamily="2" charset="-122"/>
                <a:ea typeface="华文仿宋" panose="02010600040101010101" pitchFamily="2" charset="-122"/>
              </a:rPr>
              <a:t>Jiashi</a:t>
            </a:r>
            <a:r>
              <a:rPr lang="en-US" altLang="zh-CN" sz="1800" dirty="0">
                <a:latin typeface="华文仿宋" panose="02010600040101010101" pitchFamily="2" charset="-122"/>
                <a:ea typeface="华文仿宋" panose="02010600040101010101" pitchFamily="2" charset="-122"/>
              </a:rPr>
              <a:t> Feng: </a:t>
            </a:r>
            <a:r>
              <a:rPr lang="en-US" altLang="zh-CN" sz="1800" b="1" i="1" u="sng" dirty="0">
                <a:latin typeface="华文仿宋" panose="02010600040101010101" pitchFamily="2" charset="-122"/>
                <a:ea typeface="华文仿宋" panose="02010600040101010101" pitchFamily="2" charset="-122"/>
              </a:rPr>
              <a:t>Central Similarity Quantization for Efficient Image and Video Retrieval</a:t>
            </a:r>
            <a:r>
              <a:rPr lang="en-US" altLang="zh-CN" sz="1800" dirty="0">
                <a:latin typeface="华文仿宋" panose="02010600040101010101" pitchFamily="2" charset="-122"/>
                <a:ea typeface="华文仿宋" panose="02010600040101010101" pitchFamily="2" charset="-122"/>
              </a:rPr>
              <a:t>. </a:t>
            </a:r>
          </a:p>
          <a:p>
            <a:r>
              <a:rPr lang="en-US" altLang="zh-CN" sz="1800" dirty="0">
                <a:latin typeface="华文仿宋" panose="02010600040101010101" pitchFamily="2" charset="-122"/>
                <a:ea typeface="华文仿宋" panose="02010600040101010101" pitchFamily="2" charset="-122"/>
              </a:rPr>
              <a:t>CVPR 2020: 3080-3089.</a:t>
            </a:r>
          </a:p>
        </p:txBody>
      </p:sp>
      <p:sp>
        <p:nvSpPr>
          <p:cNvPr id="145" name="文本框 144">
            <a:extLst>
              <a:ext uri="{FF2B5EF4-FFF2-40B4-BE49-F238E27FC236}">
                <a16:creationId xmlns:a16="http://schemas.microsoft.com/office/drawing/2014/main" id="{A0753819-FAE8-48C7-9ACE-03D64AF1F66B}"/>
              </a:ext>
            </a:extLst>
          </p:cNvPr>
          <p:cNvSpPr txBox="1"/>
          <p:nvPr/>
        </p:nvSpPr>
        <p:spPr>
          <a:xfrm>
            <a:off x="24773807" y="14142430"/>
            <a:ext cx="7525571" cy="646331"/>
          </a:xfrm>
          <a:prstGeom prst="rect">
            <a:avLst/>
          </a:prstGeom>
          <a:noFill/>
        </p:spPr>
        <p:txBody>
          <a:bodyPr wrap="square">
            <a:spAutoFit/>
          </a:bodyPr>
          <a:lstStyle/>
          <a:p>
            <a:r>
              <a:rPr lang="en-US" altLang="zh-CN" sz="1800" dirty="0">
                <a:latin typeface="华文仿宋" panose="02010600040101010101" pitchFamily="2" charset="-122"/>
                <a:ea typeface="华文仿宋" panose="02010600040101010101" pitchFamily="2" charset="-122"/>
              </a:rPr>
              <a:t>(2) Qi Li, </a:t>
            </a:r>
            <a:r>
              <a:rPr lang="en-US" altLang="zh-CN" sz="1800" dirty="0" err="1">
                <a:latin typeface="华文仿宋" panose="02010600040101010101" pitchFamily="2" charset="-122"/>
                <a:ea typeface="华文仿宋" panose="02010600040101010101" pitchFamily="2" charset="-122"/>
              </a:rPr>
              <a:t>Zhenan</a:t>
            </a:r>
            <a:r>
              <a:rPr lang="en-US" altLang="zh-CN" sz="1800" dirty="0">
                <a:latin typeface="华文仿宋" panose="02010600040101010101" pitchFamily="2" charset="-122"/>
                <a:ea typeface="华文仿宋" panose="02010600040101010101" pitchFamily="2" charset="-122"/>
              </a:rPr>
              <a:t> Sun, Ran He, </a:t>
            </a:r>
            <a:r>
              <a:rPr lang="en-US" altLang="zh-CN" sz="1800" dirty="0" err="1">
                <a:latin typeface="华文仿宋" panose="02010600040101010101" pitchFamily="2" charset="-122"/>
                <a:ea typeface="华文仿宋" panose="02010600040101010101" pitchFamily="2" charset="-122"/>
              </a:rPr>
              <a:t>Tieniu</a:t>
            </a:r>
            <a:r>
              <a:rPr lang="en-US" altLang="zh-CN" sz="1800" dirty="0">
                <a:latin typeface="华文仿宋" panose="02010600040101010101" pitchFamily="2" charset="-122"/>
                <a:ea typeface="华文仿宋" panose="02010600040101010101" pitchFamily="2" charset="-122"/>
              </a:rPr>
              <a:t> Tan: </a:t>
            </a:r>
            <a:r>
              <a:rPr lang="en-US" altLang="zh-CN" sz="1800" b="1" i="1" u="sng" dirty="0">
                <a:latin typeface="华文仿宋" panose="02010600040101010101" pitchFamily="2" charset="-122"/>
                <a:ea typeface="华文仿宋" panose="02010600040101010101" pitchFamily="2" charset="-122"/>
              </a:rPr>
              <a:t>A General Framework for Deep </a:t>
            </a:r>
          </a:p>
          <a:p>
            <a:r>
              <a:rPr lang="en-US" altLang="zh-CN" sz="1800" b="1" i="1" u="sng" dirty="0">
                <a:latin typeface="华文仿宋" panose="02010600040101010101" pitchFamily="2" charset="-122"/>
                <a:ea typeface="华文仿宋" panose="02010600040101010101" pitchFamily="2" charset="-122"/>
              </a:rPr>
              <a:t>Supervised Discrete Hashing</a:t>
            </a:r>
            <a:r>
              <a:rPr lang="en-US" altLang="zh-CN" sz="1800" dirty="0">
                <a:latin typeface="华文仿宋" panose="02010600040101010101" pitchFamily="2" charset="-122"/>
                <a:ea typeface="华文仿宋" panose="02010600040101010101" pitchFamily="2" charset="-122"/>
              </a:rPr>
              <a:t>. Int. J. </a:t>
            </a:r>
            <a:r>
              <a:rPr lang="en-US" altLang="zh-CN" sz="1800" dirty="0" err="1">
                <a:latin typeface="华文仿宋" panose="02010600040101010101" pitchFamily="2" charset="-122"/>
                <a:ea typeface="华文仿宋" panose="02010600040101010101" pitchFamily="2" charset="-122"/>
              </a:rPr>
              <a:t>Comput</a:t>
            </a:r>
            <a:r>
              <a:rPr lang="en-US" altLang="zh-CN" sz="1800" dirty="0">
                <a:latin typeface="华文仿宋" panose="02010600040101010101" pitchFamily="2" charset="-122"/>
                <a:ea typeface="华文仿宋" panose="02010600040101010101" pitchFamily="2" charset="-122"/>
              </a:rPr>
              <a:t>. Vis. 128(8): 2204-2222 (2020).</a:t>
            </a:r>
            <a:endParaRPr lang="zh-CN" altLang="en-US" dirty="0"/>
          </a:p>
        </p:txBody>
      </p:sp>
      <p:sp>
        <p:nvSpPr>
          <p:cNvPr id="147" name="文本框 146">
            <a:extLst>
              <a:ext uri="{FF2B5EF4-FFF2-40B4-BE49-F238E27FC236}">
                <a16:creationId xmlns:a16="http://schemas.microsoft.com/office/drawing/2014/main" id="{6C781881-107F-4EFB-BEC1-832F06D6076C}"/>
              </a:ext>
            </a:extLst>
          </p:cNvPr>
          <p:cNvSpPr txBox="1"/>
          <p:nvPr/>
        </p:nvSpPr>
        <p:spPr>
          <a:xfrm>
            <a:off x="24773807" y="14925482"/>
            <a:ext cx="7917481" cy="646331"/>
          </a:xfrm>
          <a:prstGeom prst="rect">
            <a:avLst/>
          </a:prstGeom>
          <a:noFill/>
        </p:spPr>
        <p:txBody>
          <a:bodyPr wrap="square">
            <a:spAutoFit/>
          </a:bodyPr>
          <a:lstStyle/>
          <a:p>
            <a:pPr marL="0" indent="0">
              <a:buNone/>
            </a:pPr>
            <a:r>
              <a:rPr lang="en-US" altLang="zh-CN" sz="1800" dirty="0">
                <a:latin typeface="华文仿宋" panose="02010600040101010101" pitchFamily="2" charset="-122"/>
                <a:ea typeface="华文仿宋" panose="02010600040101010101" pitchFamily="2" charset="-122"/>
              </a:rPr>
              <a:t>(3) Yong Chen, </a:t>
            </a:r>
            <a:r>
              <a:rPr lang="en-US" altLang="zh-CN" sz="1800" dirty="0" err="1">
                <a:latin typeface="华文仿宋" panose="02010600040101010101" pitchFamily="2" charset="-122"/>
                <a:ea typeface="华文仿宋" panose="02010600040101010101" pitchFamily="2" charset="-122"/>
              </a:rPr>
              <a:t>Zhibao</a:t>
            </a:r>
            <a:r>
              <a:rPr lang="en-US" altLang="zh-CN" sz="1800" dirty="0">
                <a:latin typeface="华文仿宋" panose="02010600040101010101" pitchFamily="2" charset="-122"/>
                <a:ea typeface="华文仿宋" panose="02010600040101010101" pitchFamily="2" charset="-122"/>
              </a:rPr>
              <a:t> Tian, Hui Zhang, Jun Wang, Dell Zhang: </a:t>
            </a:r>
            <a:r>
              <a:rPr lang="en-US" altLang="zh-CN" sz="1800" b="1" i="1" u="sng" dirty="0">
                <a:latin typeface="华文仿宋" panose="02010600040101010101" pitchFamily="2" charset="-122"/>
                <a:ea typeface="华文仿宋" panose="02010600040101010101" pitchFamily="2" charset="-122"/>
              </a:rPr>
              <a:t>Strongly Constrain</a:t>
            </a:r>
          </a:p>
          <a:p>
            <a:pPr marL="0" indent="0">
              <a:buNone/>
            </a:pPr>
            <a:r>
              <a:rPr lang="en-US" altLang="zh-CN" sz="1800" b="1" i="1" u="sng" dirty="0">
                <a:latin typeface="华文仿宋" panose="02010600040101010101" pitchFamily="2" charset="-122"/>
                <a:ea typeface="华文仿宋" panose="02010600040101010101" pitchFamily="2" charset="-122"/>
              </a:rPr>
              <a:t>-ed Discrete Hashing</a:t>
            </a:r>
            <a:r>
              <a:rPr lang="en-US" altLang="zh-CN" sz="1800" dirty="0">
                <a:latin typeface="华文仿宋" panose="02010600040101010101" pitchFamily="2" charset="-122"/>
                <a:ea typeface="华文仿宋" panose="02010600040101010101" pitchFamily="2" charset="-122"/>
              </a:rPr>
              <a:t>. IEEE Trans. Image Process. 29: 3596-3611 (2020).</a:t>
            </a:r>
          </a:p>
        </p:txBody>
      </p:sp>
      <p:sp>
        <p:nvSpPr>
          <p:cNvPr id="148" name="TextBox 63">
            <a:extLst>
              <a:ext uri="{FF2B5EF4-FFF2-40B4-BE49-F238E27FC236}">
                <a16:creationId xmlns:a16="http://schemas.microsoft.com/office/drawing/2014/main" id="{E6B67A25-BFBE-407A-A344-FEEEAE668AE3}"/>
              </a:ext>
            </a:extLst>
          </p:cNvPr>
          <p:cNvSpPr txBox="1"/>
          <p:nvPr/>
        </p:nvSpPr>
        <p:spPr>
          <a:xfrm>
            <a:off x="25012650" y="15763101"/>
            <a:ext cx="7192297" cy="276999"/>
          </a:xfrm>
          <a:prstGeom prst="rect">
            <a:avLst/>
          </a:prstGeom>
          <a:noFill/>
        </p:spPr>
        <p:txBody>
          <a:bodyPr wrap="square" rtlCol="0">
            <a:spAutoFit/>
          </a:bodyPr>
          <a:lstStyle>
            <a:defPPr>
              <a:defRPr kern="1200" smtId="4294967295"/>
            </a:defPPr>
          </a:lstStyle>
          <a:p>
            <a:r>
              <a:rPr lang="en-US" sz="1200" dirty="0">
                <a:latin typeface="Montserrat Light" panose="00000400000000000000" pitchFamily="50" charset="0"/>
                <a:ea typeface="Open Sans" panose="020B0606030504020204" pitchFamily="34" charset="0"/>
                <a:cs typeface="Open Sans" panose="020B0606030504020204" pitchFamily="34" charset="0"/>
              </a:rPr>
              <a:t>2. Long-Tailed Visual Recognition.</a:t>
            </a:r>
          </a:p>
        </p:txBody>
      </p:sp>
      <p:sp>
        <p:nvSpPr>
          <p:cNvPr id="150" name="文本框 149">
            <a:extLst>
              <a:ext uri="{FF2B5EF4-FFF2-40B4-BE49-F238E27FC236}">
                <a16:creationId xmlns:a16="http://schemas.microsoft.com/office/drawing/2014/main" id="{9E2744C9-5909-4446-8657-52D42811ED6D}"/>
              </a:ext>
            </a:extLst>
          </p:cNvPr>
          <p:cNvSpPr txBox="1"/>
          <p:nvPr/>
        </p:nvSpPr>
        <p:spPr>
          <a:xfrm>
            <a:off x="24774013" y="16200932"/>
            <a:ext cx="779662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华文仿宋" panose="02010600040101010101" pitchFamily="2" charset="-122"/>
                <a:ea typeface="华文仿宋" panose="02010600040101010101" pitchFamily="2" charset="-122"/>
              </a:rPr>
              <a:t>(4) </a:t>
            </a:r>
            <a:r>
              <a:rPr lang="en-US" altLang="zh-CN" sz="1800" dirty="0" err="1">
                <a:latin typeface="华文仿宋" panose="02010600040101010101" pitchFamily="2" charset="-122"/>
                <a:ea typeface="华文仿宋" panose="02010600040101010101" pitchFamily="2" charset="-122"/>
              </a:rPr>
              <a:t>Ziwei</a:t>
            </a:r>
            <a:r>
              <a:rPr lang="en-US" altLang="zh-CN" sz="1800" dirty="0">
                <a:latin typeface="华文仿宋" panose="02010600040101010101" pitchFamily="2" charset="-122"/>
                <a:ea typeface="华文仿宋" panose="02010600040101010101" pitchFamily="2" charset="-122"/>
              </a:rPr>
              <a:t> Liu, </a:t>
            </a:r>
            <a:r>
              <a:rPr lang="en-US" altLang="zh-CN" sz="1800" dirty="0" err="1">
                <a:latin typeface="华文仿宋" panose="02010600040101010101" pitchFamily="2" charset="-122"/>
                <a:ea typeface="华文仿宋" panose="02010600040101010101" pitchFamily="2" charset="-122"/>
              </a:rPr>
              <a:t>Zhongqi</a:t>
            </a:r>
            <a:r>
              <a:rPr lang="en-US" altLang="zh-CN" sz="1800" dirty="0">
                <a:latin typeface="华文仿宋" panose="02010600040101010101" pitchFamily="2" charset="-122"/>
                <a:ea typeface="华文仿宋" panose="02010600040101010101" pitchFamily="2" charset="-122"/>
              </a:rPr>
              <a:t> Miao, </a:t>
            </a:r>
            <a:r>
              <a:rPr lang="en-US" altLang="zh-CN" sz="1800" dirty="0" err="1">
                <a:latin typeface="华文仿宋" panose="02010600040101010101" pitchFamily="2" charset="-122"/>
                <a:ea typeface="华文仿宋" panose="02010600040101010101" pitchFamily="2" charset="-122"/>
              </a:rPr>
              <a:t>Xiaohang</a:t>
            </a:r>
            <a:r>
              <a:rPr lang="en-US" altLang="zh-CN" sz="1800" dirty="0">
                <a:latin typeface="华文仿宋" panose="02010600040101010101" pitchFamily="2" charset="-122"/>
                <a:ea typeface="华文仿宋" panose="02010600040101010101" pitchFamily="2" charset="-122"/>
              </a:rPr>
              <a:t> Zhan, </a:t>
            </a:r>
            <a:r>
              <a:rPr lang="en-US" altLang="zh-CN" sz="1800" dirty="0" err="1">
                <a:latin typeface="华文仿宋" panose="02010600040101010101" pitchFamily="2" charset="-122"/>
                <a:ea typeface="华文仿宋" panose="02010600040101010101" pitchFamily="2" charset="-122"/>
              </a:rPr>
              <a:t>Jiayun</a:t>
            </a:r>
            <a:r>
              <a:rPr lang="en-US" altLang="zh-CN" sz="1800" dirty="0">
                <a:latin typeface="华文仿宋" panose="02010600040101010101" pitchFamily="2" charset="-122"/>
                <a:ea typeface="华文仿宋" panose="02010600040101010101" pitchFamily="2" charset="-122"/>
              </a:rPr>
              <a:t> Wang, </a:t>
            </a:r>
            <a:r>
              <a:rPr lang="en-US" altLang="zh-CN" sz="1800" dirty="0" err="1">
                <a:latin typeface="华文仿宋" panose="02010600040101010101" pitchFamily="2" charset="-122"/>
                <a:ea typeface="华文仿宋" panose="02010600040101010101" pitchFamily="2" charset="-122"/>
              </a:rPr>
              <a:t>Boqing</a:t>
            </a:r>
            <a:r>
              <a:rPr lang="en-US" altLang="zh-CN" sz="1800" dirty="0">
                <a:latin typeface="华文仿宋" panose="02010600040101010101" pitchFamily="2" charset="-122"/>
                <a:ea typeface="华文仿宋" panose="02010600040101010101" pitchFamily="2" charset="-122"/>
              </a:rPr>
              <a:t> Gong, Stella 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latin typeface="华文仿宋" panose="02010600040101010101" pitchFamily="2" charset="-122"/>
                <a:ea typeface="华文仿宋" panose="02010600040101010101" pitchFamily="2" charset="-122"/>
              </a:rPr>
              <a:t>Yu: </a:t>
            </a:r>
            <a:r>
              <a:rPr lang="en-US" altLang="zh-CN" sz="1800" b="1" i="1" u="sng" dirty="0">
                <a:latin typeface="华文仿宋" panose="02010600040101010101" pitchFamily="2" charset="-122"/>
                <a:ea typeface="华文仿宋" panose="02010600040101010101" pitchFamily="2" charset="-122"/>
              </a:rPr>
              <a:t>Large-Scale Long-Tailed Recognition in an Open World</a:t>
            </a:r>
            <a:r>
              <a:rPr lang="en-US" altLang="zh-CN" sz="1800" dirty="0">
                <a:latin typeface="华文仿宋" panose="02010600040101010101" pitchFamily="2" charset="-122"/>
                <a:ea typeface="华文仿宋" panose="02010600040101010101" pitchFamily="2" charset="-122"/>
              </a:rPr>
              <a:t>. CVPR 2019: 2537-2546.</a:t>
            </a:r>
          </a:p>
        </p:txBody>
      </p:sp>
      <p:sp>
        <p:nvSpPr>
          <p:cNvPr id="152" name="文本框 151">
            <a:extLst>
              <a:ext uri="{FF2B5EF4-FFF2-40B4-BE49-F238E27FC236}">
                <a16:creationId xmlns:a16="http://schemas.microsoft.com/office/drawing/2014/main" id="{C5FD9049-750D-4B37-BB0E-917D2F4536F8}"/>
              </a:ext>
            </a:extLst>
          </p:cNvPr>
          <p:cNvSpPr txBox="1"/>
          <p:nvPr/>
        </p:nvSpPr>
        <p:spPr>
          <a:xfrm>
            <a:off x="24773807" y="16917641"/>
            <a:ext cx="7626433" cy="923330"/>
          </a:xfrm>
          <a:prstGeom prst="rect">
            <a:avLst/>
          </a:prstGeom>
          <a:noFill/>
        </p:spPr>
        <p:txBody>
          <a:bodyPr wrap="square">
            <a:spAutoFit/>
          </a:bodyPr>
          <a:lstStyle/>
          <a:p>
            <a:pPr marL="0" indent="0">
              <a:buNone/>
            </a:pPr>
            <a:r>
              <a:rPr lang="en-US" altLang="zh-CN" sz="1800" dirty="0">
                <a:latin typeface="华文仿宋" panose="02010600040101010101" pitchFamily="2" charset="-122"/>
                <a:ea typeface="华文仿宋" panose="02010600040101010101" pitchFamily="2" charset="-122"/>
              </a:rPr>
              <a:t>(5) </a:t>
            </a:r>
            <a:r>
              <a:rPr lang="en-US" altLang="zh-CN" sz="1800" dirty="0" err="1">
                <a:latin typeface="华文仿宋" panose="02010600040101010101" pitchFamily="2" charset="-122"/>
                <a:ea typeface="华文仿宋" panose="02010600040101010101" pitchFamily="2" charset="-122"/>
              </a:rPr>
              <a:t>Boyan</a:t>
            </a:r>
            <a:r>
              <a:rPr lang="en-US" altLang="zh-CN" sz="1800" dirty="0">
                <a:latin typeface="华文仿宋" panose="02010600040101010101" pitchFamily="2" charset="-122"/>
                <a:ea typeface="华文仿宋" panose="02010600040101010101" pitchFamily="2" charset="-122"/>
              </a:rPr>
              <a:t> Zhou, Quan Cui, </a:t>
            </a:r>
            <a:r>
              <a:rPr lang="en-US" altLang="zh-CN" sz="1800" dirty="0" err="1">
                <a:latin typeface="华文仿宋" panose="02010600040101010101" pitchFamily="2" charset="-122"/>
                <a:ea typeface="华文仿宋" panose="02010600040101010101" pitchFamily="2" charset="-122"/>
              </a:rPr>
              <a:t>Xiu</a:t>
            </a:r>
            <a:r>
              <a:rPr lang="en-US" altLang="zh-CN" sz="1800" dirty="0">
                <a:latin typeface="华文仿宋" panose="02010600040101010101" pitchFamily="2" charset="-122"/>
                <a:ea typeface="华文仿宋" panose="02010600040101010101" pitchFamily="2" charset="-122"/>
              </a:rPr>
              <a:t>-Shen Wei, Zhao-Min Chen: </a:t>
            </a:r>
            <a:r>
              <a:rPr lang="en-US" altLang="zh-CN" sz="1800" b="1" i="1" u="sng" dirty="0">
                <a:latin typeface="华文仿宋" panose="02010600040101010101" pitchFamily="2" charset="-122"/>
                <a:ea typeface="华文仿宋" panose="02010600040101010101" pitchFamily="2" charset="-122"/>
              </a:rPr>
              <a:t>BBN: Bilateral-Branch </a:t>
            </a:r>
          </a:p>
          <a:p>
            <a:pPr marL="0" indent="0">
              <a:buNone/>
            </a:pPr>
            <a:r>
              <a:rPr lang="en-US" altLang="zh-CN" sz="1800" b="1" i="1" u="sng" dirty="0">
                <a:latin typeface="华文仿宋" panose="02010600040101010101" pitchFamily="2" charset="-122"/>
                <a:ea typeface="华文仿宋" panose="02010600040101010101" pitchFamily="2" charset="-122"/>
              </a:rPr>
              <a:t>Network With Cumulative Learning for Long-Tailed Visual Recognition</a:t>
            </a:r>
            <a:r>
              <a:rPr lang="en-US" altLang="zh-CN" sz="1800" dirty="0">
                <a:latin typeface="华文仿宋" panose="02010600040101010101" pitchFamily="2" charset="-122"/>
                <a:ea typeface="华文仿宋" panose="02010600040101010101" pitchFamily="2" charset="-122"/>
              </a:rPr>
              <a:t>. CVPR </a:t>
            </a:r>
          </a:p>
          <a:p>
            <a:pPr marL="0" indent="0">
              <a:buNone/>
            </a:pPr>
            <a:r>
              <a:rPr lang="en-US" altLang="zh-CN" sz="1800" dirty="0">
                <a:latin typeface="华文仿宋" panose="02010600040101010101" pitchFamily="2" charset="-122"/>
                <a:ea typeface="华文仿宋" panose="02010600040101010101" pitchFamily="2" charset="-122"/>
              </a:rPr>
              <a:t>2020: 9716-9725.</a:t>
            </a:r>
          </a:p>
        </p:txBody>
      </p:sp>
      <p:sp>
        <p:nvSpPr>
          <p:cNvPr id="154" name="文本框 153">
            <a:extLst>
              <a:ext uri="{FF2B5EF4-FFF2-40B4-BE49-F238E27FC236}">
                <a16:creationId xmlns:a16="http://schemas.microsoft.com/office/drawing/2014/main" id="{1D04A5B1-A4DE-4D2F-84F2-397C5E495311}"/>
              </a:ext>
            </a:extLst>
          </p:cNvPr>
          <p:cNvSpPr txBox="1"/>
          <p:nvPr/>
        </p:nvSpPr>
        <p:spPr>
          <a:xfrm>
            <a:off x="24773807" y="17876343"/>
            <a:ext cx="7626433" cy="646331"/>
          </a:xfrm>
          <a:prstGeom prst="rect">
            <a:avLst/>
          </a:prstGeom>
          <a:noFill/>
        </p:spPr>
        <p:txBody>
          <a:bodyPr wrap="square">
            <a:spAutoFit/>
          </a:bodyPr>
          <a:lstStyle/>
          <a:p>
            <a:pPr marL="0" indent="0">
              <a:buNone/>
            </a:pPr>
            <a:r>
              <a:rPr lang="en-US" altLang="zh-CN" sz="1800" dirty="0">
                <a:latin typeface="华文仿宋" panose="02010600040101010101" pitchFamily="2" charset="-122"/>
                <a:ea typeface="华文仿宋" panose="02010600040101010101" pitchFamily="2" charset="-122"/>
              </a:rPr>
              <a:t>(6) </a:t>
            </a:r>
            <a:r>
              <a:rPr lang="en-US" altLang="zh-CN" sz="1800" dirty="0" err="1">
                <a:latin typeface="华文仿宋" panose="02010600040101010101" pitchFamily="2" charset="-122"/>
                <a:ea typeface="华文仿宋" panose="02010600040101010101" pitchFamily="2" charset="-122"/>
              </a:rPr>
              <a:t>Linchao</a:t>
            </a:r>
            <a:r>
              <a:rPr lang="en-US" altLang="zh-CN" sz="1800" dirty="0">
                <a:latin typeface="华文仿宋" panose="02010600040101010101" pitchFamily="2" charset="-122"/>
                <a:ea typeface="华文仿宋" panose="02010600040101010101" pitchFamily="2" charset="-122"/>
              </a:rPr>
              <a:t> Zhu, Yi Yang: </a:t>
            </a:r>
            <a:r>
              <a:rPr lang="en-US" altLang="zh-CN" sz="1800" b="1" i="1" u="sng" dirty="0">
                <a:latin typeface="华文仿宋" panose="02010600040101010101" pitchFamily="2" charset="-122"/>
                <a:ea typeface="华文仿宋" panose="02010600040101010101" pitchFamily="2" charset="-122"/>
              </a:rPr>
              <a:t>Inflated Episodic Memory With Region Self-Attention for Long-Tailed Visual Recognition</a:t>
            </a:r>
            <a:r>
              <a:rPr lang="en-US" altLang="zh-CN" sz="1800" dirty="0">
                <a:latin typeface="华文仿宋" panose="02010600040101010101" pitchFamily="2" charset="-122"/>
                <a:ea typeface="华文仿宋" panose="02010600040101010101" pitchFamily="2" charset="-122"/>
              </a:rPr>
              <a:t>. CVPR 2020: 4343-4352.</a:t>
            </a:r>
          </a:p>
        </p:txBody>
      </p:sp>
      <p:pic>
        <p:nvPicPr>
          <p:cNvPr id="1024" name="图片 1023">
            <a:extLst>
              <a:ext uri="{FF2B5EF4-FFF2-40B4-BE49-F238E27FC236}">
                <a16:creationId xmlns:a16="http://schemas.microsoft.com/office/drawing/2014/main" id="{44480EE6-4D24-4F75-A110-34C244D49D40}"/>
              </a:ext>
            </a:extLst>
          </p:cNvPr>
          <p:cNvPicPr>
            <a:picLocks noChangeAspect="1"/>
          </p:cNvPicPr>
          <p:nvPr/>
        </p:nvPicPr>
        <p:blipFill>
          <a:blip r:embed="rId50"/>
          <a:stretch>
            <a:fillRect/>
          </a:stretch>
        </p:blipFill>
        <p:spPr>
          <a:xfrm>
            <a:off x="31223693" y="12482940"/>
            <a:ext cx="959583" cy="331426"/>
          </a:xfrm>
          <a:prstGeom prst="rect">
            <a:avLst/>
          </a:prstGeom>
        </p:spPr>
      </p:pic>
      <p:pic>
        <p:nvPicPr>
          <p:cNvPr id="1027" name="图片 1026">
            <a:extLst>
              <a:ext uri="{FF2B5EF4-FFF2-40B4-BE49-F238E27FC236}">
                <a16:creationId xmlns:a16="http://schemas.microsoft.com/office/drawing/2014/main" id="{7A67AFF2-3983-4D76-86EA-6F35D63AF4AE}"/>
              </a:ext>
            </a:extLst>
          </p:cNvPr>
          <p:cNvPicPr>
            <a:picLocks noChangeAspect="1"/>
          </p:cNvPicPr>
          <p:nvPr/>
        </p:nvPicPr>
        <p:blipFill>
          <a:blip r:embed="rId51"/>
          <a:stretch>
            <a:fillRect/>
          </a:stretch>
        </p:blipFill>
        <p:spPr>
          <a:xfrm>
            <a:off x="29623505" y="12398319"/>
            <a:ext cx="1332000" cy="532800"/>
          </a:xfrm>
          <a:prstGeom prst="rect">
            <a:avLst/>
          </a:prstGeom>
        </p:spPr>
      </p:pic>
      <p:pic>
        <p:nvPicPr>
          <p:cNvPr id="1031" name="图片 1030">
            <a:extLst>
              <a:ext uri="{FF2B5EF4-FFF2-40B4-BE49-F238E27FC236}">
                <a16:creationId xmlns:a16="http://schemas.microsoft.com/office/drawing/2014/main" id="{5304277C-76B1-4590-93DE-B7F3A899C0D7}"/>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30994202" y="15546882"/>
            <a:ext cx="1257300" cy="628650"/>
          </a:xfrm>
          <a:prstGeom prst="rect">
            <a:avLst/>
          </a:prstGeom>
        </p:spPr>
      </p:pic>
      <p:pic>
        <p:nvPicPr>
          <p:cNvPr id="1033" name="图片 1032">
            <a:extLst>
              <a:ext uri="{FF2B5EF4-FFF2-40B4-BE49-F238E27FC236}">
                <a16:creationId xmlns:a16="http://schemas.microsoft.com/office/drawing/2014/main" id="{BAB4F37A-6E60-4F23-B387-A14C10E48A24}"/>
              </a:ext>
            </a:extLst>
          </p:cNvPr>
          <p:cNvPicPr>
            <a:picLocks noChangeAspect="1"/>
          </p:cNvPicPr>
          <p:nvPr/>
        </p:nvPicPr>
        <p:blipFill>
          <a:blip r:embed="rId53"/>
          <a:stretch>
            <a:fillRect/>
          </a:stretch>
        </p:blipFill>
        <p:spPr>
          <a:xfrm>
            <a:off x="29446080" y="15664001"/>
            <a:ext cx="1260000" cy="481495"/>
          </a:xfrm>
          <a:prstGeom prst="rect">
            <a:avLst/>
          </a:prstGeom>
        </p:spPr>
      </p:pic>
      <p:pic>
        <p:nvPicPr>
          <p:cNvPr id="1039" name="图片 1038">
            <a:extLst>
              <a:ext uri="{FF2B5EF4-FFF2-40B4-BE49-F238E27FC236}">
                <a16:creationId xmlns:a16="http://schemas.microsoft.com/office/drawing/2014/main" id="{731E9CC8-A3BC-4830-B6C7-93AA00DAF752}"/>
              </a:ext>
            </a:extLst>
          </p:cNvPr>
          <p:cNvPicPr>
            <a:picLocks noChangeAspect="1"/>
          </p:cNvPicPr>
          <p:nvPr/>
        </p:nvPicPr>
        <p:blipFill>
          <a:blip r:embed="rId54"/>
          <a:stretch>
            <a:fillRect/>
          </a:stretch>
        </p:blipFill>
        <p:spPr>
          <a:xfrm>
            <a:off x="31145349" y="20352468"/>
            <a:ext cx="1114697" cy="1184511"/>
          </a:xfrm>
          <a:prstGeom prst="rect">
            <a:avLst/>
          </a:prstGeom>
        </p:spPr>
      </p:pic>
      <p:pic>
        <p:nvPicPr>
          <p:cNvPr id="1042" name="图片 1041">
            <a:extLst>
              <a:ext uri="{FF2B5EF4-FFF2-40B4-BE49-F238E27FC236}">
                <a16:creationId xmlns:a16="http://schemas.microsoft.com/office/drawing/2014/main" id="{26216CC6-214F-4B8D-93B4-592AFEAFAC5B}"/>
              </a:ext>
            </a:extLst>
          </p:cNvPr>
          <p:cNvPicPr>
            <a:picLocks noChangeAspect="1"/>
          </p:cNvPicPr>
          <p:nvPr/>
        </p:nvPicPr>
        <p:blipFill>
          <a:blip r:embed="rId55"/>
          <a:stretch>
            <a:fillRect/>
          </a:stretch>
        </p:blipFill>
        <p:spPr>
          <a:xfrm>
            <a:off x="31308524" y="19259648"/>
            <a:ext cx="648000" cy="1030258"/>
          </a:xfrm>
          <a:prstGeom prst="rect">
            <a:avLst/>
          </a:prstGeom>
        </p:spPr>
      </p:pic>
      <p:sp>
        <p:nvSpPr>
          <p:cNvPr id="173" name="文本框 172">
            <a:extLst>
              <a:ext uri="{FF2B5EF4-FFF2-40B4-BE49-F238E27FC236}">
                <a16:creationId xmlns:a16="http://schemas.microsoft.com/office/drawing/2014/main" id="{274965AE-465E-4745-AD3D-0D733457D2B9}"/>
              </a:ext>
            </a:extLst>
          </p:cNvPr>
          <p:cNvSpPr txBox="1"/>
          <p:nvPr/>
        </p:nvSpPr>
        <p:spPr>
          <a:xfrm>
            <a:off x="25079688" y="6058787"/>
            <a:ext cx="4222701" cy="338554"/>
          </a:xfrm>
          <a:prstGeom prst="rect">
            <a:avLst/>
          </a:prstGeom>
          <a:noFill/>
        </p:spPr>
        <p:txBody>
          <a:bodyPr wrap="square">
            <a:spAutoFit/>
          </a:bodyPr>
          <a:lstStyle/>
          <a:p>
            <a:r>
              <a:rPr lang="en-US" altLang="zh-CN" sz="1600" b="1" dirty="0">
                <a:latin typeface="华文仿宋" panose="02010600040101010101" pitchFamily="2" charset="-122"/>
                <a:ea typeface="华文仿宋" panose="02010600040101010101" pitchFamily="2" charset="-122"/>
              </a:rPr>
              <a:t>(1) Deep Learning + Memory Mechanism;</a:t>
            </a:r>
            <a:endParaRPr lang="zh-CN" altLang="en-US" dirty="0"/>
          </a:p>
        </p:txBody>
      </p:sp>
      <p:sp>
        <p:nvSpPr>
          <p:cNvPr id="175" name="文本框 174">
            <a:extLst>
              <a:ext uri="{FF2B5EF4-FFF2-40B4-BE49-F238E27FC236}">
                <a16:creationId xmlns:a16="http://schemas.microsoft.com/office/drawing/2014/main" id="{138850B4-8CF3-4578-8E0C-250D5602E89A}"/>
              </a:ext>
            </a:extLst>
          </p:cNvPr>
          <p:cNvSpPr txBox="1"/>
          <p:nvPr/>
        </p:nvSpPr>
        <p:spPr>
          <a:xfrm>
            <a:off x="25084314" y="8515300"/>
            <a:ext cx="5167086" cy="338554"/>
          </a:xfrm>
          <a:prstGeom prst="rect">
            <a:avLst/>
          </a:prstGeom>
          <a:noFill/>
        </p:spPr>
        <p:txBody>
          <a:bodyPr wrap="square">
            <a:spAutoFit/>
          </a:bodyPr>
          <a:lstStyle/>
          <a:p>
            <a:r>
              <a:rPr lang="en-US" altLang="zh-CN" sz="1600" b="1" dirty="0">
                <a:latin typeface="华文仿宋" panose="02010600040101010101" pitchFamily="2" charset="-122"/>
                <a:ea typeface="华文仿宋" panose="02010600040101010101" pitchFamily="2" charset="-122"/>
              </a:rPr>
              <a:t>(2) Comprehensive Tricks: Model + Loss + Training;</a:t>
            </a:r>
            <a:endParaRPr lang="zh-CN" altLang="en-US" dirty="0"/>
          </a:p>
        </p:txBody>
      </p:sp>
      <p:sp>
        <p:nvSpPr>
          <p:cNvPr id="176" name="文本框 175">
            <a:extLst>
              <a:ext uri="{FF2B5EF4-FFF2-40B4-BE49-F238E27FC236}">
                <a16:creationId xmlns:a16="http://schemas.microsoft.com/office/drawing/2014/main" id="{D5664B9F-41E0-4EB3-AFEC-38F7C5D188BA}"/>
              </a:ext>
            </a:extLst>
          </p:cNvPr>
          <p:cNvSpPr txBox="1"/>
          <p:nvPr/>
        </p:nvSpPr>
        <p:spPr>
          <a:xfrm>
            <a:off x="25084314" y="9155604"/>
            <a:ext cx="7098962" cy="584775"/>
          </a:xfrm>
          <a:prstGeom prst="rect">
            <a:avLst/>
          </a:prstGeom>
          <a:noFill/>
        </p:spPr>
        <p:txBody>
          <a:bodyPr wrap="square">
            <a:spAutoFit/>
          </a:bodyPr>
          <a:lstStyle/>
          <a:p>
            <a:r>
              <a:rPr lang="en-US" altLang="zh-CN" sz="1600" b="1" dirty="0">
                <a:latin typeface="华文仿宋" panose="02010600040101010101" pitchFamily="2" charset="-122"/>
                <a:ea typeface="华文仿宋" panose="02010600040101010101" pitchFamily="2" charset="-122"/>
              </a:rPr>
              <a:t>(3) What if a retrieval system consistently encounters </a:t>
            </a:r>
            <a:r>
              <a:rPr lang="en-US" altLang="zh-CN" sz="1600" b="1" dirty="0">
                <a:solidFill>
                  <a:srgbClr val="FF0000"/>
                </a:solidFill>
                <a:latin typeface="华文仿宋" panose="02010600040101010101" pitchFamily="2" charset="-122"/>
                <a:ea typeface="华文仿宋" panose="02010600040101010101" pitchFamily="2" charset="-122"/>
              </a:rPr>
              <a:t>Accumulated</a:t>
            </a:r>
            <a:r>
              <a:rPr lang="en-US" altLang="zh-CN" sz="1600" b="1" dirty="0">
                <a:latin typeface="华文仿宋" panose="02010600040101010101" pitchFamily="2" charset="-122"/>
                <a:ea typeface="华文仿宋" panose="02010600040101010101" pitchFamily="2" charset="-122"/>
              </a:rPr>
              <a:t> data including </a:t>
            </a:r>
            <a:r>
              <a:rPr lang="en-US" altLang="zh-CN" sz="1600" b="1" dirty="0">
                <a:solidFill>
                  <a:srgbClr val="FF0000"/>
                </a:solidFill>
                <a:latin typeface="华文仿宋" panose="02010600040101010101" pitchFamily="2" charset="-122"/>
                <a:ea typeface="华文仿宋" panose="02010600040101010101" pitchFamily="2" charset="-122"/>
              </a:rPr>
              <a:t>New Classes' data </a:t>
            </a:r>
            <a:r>
              <a:rPr lang="en-US" altLang="zh-CN" sz="1600" b="1" dirty="0">
                <a:latin typeface="华文仿宋" panose="02010600040101010101" pitchFamily="2" charset="-122"/>
                <a:ea typeface="华文仿宋" panose="02010600040101010101" pitchFamily="2" charset="-122"/>
              </a:rPr>
              <a:t>?</a:t>
            </a:r>
            <a:endParaRPr lang="zh-CN" altLang="en-US" dirty="0"/>
          </a:p>
        </p:txBody>
      </p:sp>
      <p:pic>
        <p:nvPicPr>
          <p:cNvPr id="1049" name="图片 1048">
            <a:extLst>
              <a:ext uri="{FF2B5EF4-FFF2-40B4-BE49-F238E27FC236}">
                <a16:creationId xmlns:a16="http://schemas.microsoft.com/office/drawing/2014/main" id="{CFA7EDB2-51DC-48D4-931E-3CE83C75B7A8}"/>
              </a:ext>
            </a:extLst>
          </p:cNvPr>
          <p:cNvPicPr>
            <a:picLocks noChangeAspect="1"/>
          </p:cNvPicPr>
          <p:nvPr/>
        </p:nvPicPr>
        <p:blipFill>
          <a:blip r:embed="rId56"/>
          <a:stretch>
            <a:fillRect/>
          </a:stretch>
        </p:blipFill>
        <p:spPr>
          <a:xfrm>
            <a:off x="29363350" y="9549878"/>
            <a:ext cx="2010599" cy="1689462"/>
          </a:xfrm>
          <a:prstGeom prst="rect">
            <a:avLst/>
          </a:prstGeom>
        </p:spPr>
      </p:pic>
      <p:pic>
        <p:nvPicPr>
          <p:cNvPr id="1053" name="图片 1052">
            <a:extLst>
              <a:ext uri="{FF2B5EF4-FFF2-40B4-BE49-F238E27FC236}">
                <a16:creationId xmlns:a16="http://schemas.microsoft.com/office/drawing/2014/main" id="{EEA18F29-5B45-4FE0-9BC0-5BC5FC50DDD3}"/>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25770642" y="9756576"/>
            <a:ext cx="2961905" cy="1457143"/>
          </a:xfrm>
          <a:prstGeom prst="rect">
            <a:avLst/>
          </a:prstGeom>
        </p:spPr>
      </p:pic>
      <p:sp>
        <p:nvSpPr>
          <p:cNvPr id="183" name="文本框 182">
            <a:extLst>
              <a:ext uri="{FF2B5EF4-FFF2-40B4-BE49-F238E27FC236}">
                <a16:creationId xmlns:a16="http://schemas.microsoft.com/office/drawing/2014/main" id="{4CD85646-CE05-4A61-9032-0118A6FD7826}"/>
              </a:ext>
            </a:extLst>
          </p:cNvPr>
          <p:cNvSpPr txBox="1"/>
          <p:nvPr/>
        </p:nvSpPr>
        <p:spPr>
          <a:xfrm>
            <a:off x="26127772" y="11124709"/>
            <a:ext cx="2222601" cy="338554"/>
          </a:xfrm>
          <a:prstGeom prst="rect">
            <a:avLst/>
          </a:prstGeom>
          <a:noFill/>
        </p:spPr>
        <p:txBody>
          <a:bodyPr wrap="square">
            <a:spAutoFit/>
          </a:bodyPr>
          <a:lstStyle/>
          <a:p>
            <a:r>
              <a:rPr lang="en-US" altLang="zh-CN" sz="1600" b="1" dirty="0">
                <a:solidFill>
                  <a:srgbClr val="FF0000"/>
                </a:solidFill>
                <a:latin typeface="华文仿宋" panose="02010600040101010101" pitchFamily="2" charset="-122"/>
                <a:ea typeface="华文仿宋" panose="02010600040101010101" pitchFamily="2" charset="-122"/>
              </a:rPr>
              <a:t>Incremental Learning</a:t>
            </a:r>
            <a:endParaRPr lang="zh-CN" altLang="en-US" sz="1600" b="1" dirty="0">
              <a:solidFill>
                <a:srgbClr val="FF0000"/>
              </a:solidFill>
            </a:endParaRPr>
          </a:p>
        </p:txBody>
      </p:sp>
      <p:sp>
        <p:nvSpPr>
          <p:cNvPr id="184" name="文本框 183">
            <a:extLst>
              <a:ext uri="{FF2B5EF4-FFF2-40B4-BE49-F238E27FC236}">
                <a16:creationId xmlns:a16="http://schemas.microsoft.com/office/drawing/2014/main" id="{D2C88933-5C46-4829-89D7-B7AA1D7BC30F}"/>
              </a:ext>
            </a:extLst>
          </p:cNvPr>
          <p:cNvSpPr txBox="1"/>
          <p:nvPr/>
        </p:nvSpPr>
        <p:spPr>
          <a:xfrm>
            <a:off x="29308917" y="11117321"/>
            <a:ext cx="2330055" cy="338554"/>
          </a:xfrm>
          <a:prstGeom prst="rect">
            <a:avLst/>
          </a:prstGeom>
          <a:noFill/>
        </p:spPr>
        <p:txBody>
          <a:bodyPr wrap="square">
            <a:spAutoFit/>
          </a:bodyPr>
          <a:lstStyle/>
          <a:p>
            <a:r>
              <a:rPr lang="en-US" altLang="zh-CN" sz="1600" b="1" dirty="0">
                <a:solidFill>
                  <a:srgbClr val="FF0000"/>
                </a:solidFill>
                <a:latin typeface="华文仿宋" panose="02010600040101010101" pitchFamily="2" charset="-122"/>
                <a:ea typeface="华文仿宋" panose="02010600040101010101" pitchFamily="2" charset="-122"/>
              </a:rPr>
              <a:t>Lifelong Machine Learning</a:t>
            </a:r>
            <a:endParaRPr lang="zh-CN" altLang="en-US" sz="1600" b="1" dirty="0">
              <a:solidFill>
                <a:srgbClr val="FF0000"/>
              </a:solidFill>
            </a:endParaRPr>
          </a:p>
        </p:txBody>
      </p:sp>
      <p:pic>
        <p:nvPicPr>
          <p:cNvPr id="1062" name="图片 1061">
            <a:extLst>
              <a:ext uri="{FF2B5EF4-FFF2-40B4-BE49-F238E27FC236}">
                <a16:creationId xmlns:a16="http://schemas.microsoft.com/office/drawing/2014/main" id="{DCFC2E78-D481-47B9-BE1E-BD57BC479226}"/>
              </a:ext>
            </a:extLst>
          </p:cNvPr>
          <p:cNvPicPr>
            <a:picLocks noChangeAspect="1"/>
          </p:cNvPicPr>
          <p:nvPr/>
        </p:nvPicPr>
        <p:blipFill>
          <a:blip r:embed="rId58"/>
          <a:stretch>
            <a:fillRect/>
          </a:stretch>
        </p:blipFill>
        <p:spPr>
          <a:xfrm>
            <a:off x="25194202" y="6485824"/>
            <a:ext cx="5800000" cy="1685714"/>
          </a:xfrm>
          <a:prstGeom prst="rect">
            <a:avLst/>
          </a:prstGeom>
        </p:spPr>
      </p:pic>
      <p:pic>
        <p:nvPicPr>
          <p:cNvPr id="3" name="图片 2">
            <a:extLst>
              <a:ext uri="{FF2B5EF4-FFF2-40B4-BE49-F238E27FC236}">
                <a16:creationId xmlns:a16="http://schemas.microsoft.com/office/drawing/2014/main" id="{816D9318-DCE7-405A-A916-BE079522BCE5}"/>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23296" y="-19141"/>
            <a:ext cx="5760000" cy="2258344"/>
          </a:xfrm>
          <a:prstGeom prst="rect">
            <a:avLst/>
          </a:prstGeom>
        </p:spPr>
      </p:pic>
      <p:pic>
        <p:nvPicPr>
          <p:cNvPr id="6" name="图片 5">
            <a:extLst>
              <a:ext uri="{FF2B5EF4-FFF2-40B4-BE49-F238E27FC236}">
                <a16:creationId xmlns:a16="http://schemas.microsoft.com/office/drawing/2014/main" id="{28B0ACD9-0DC2-4B18-A053-B5282B2DB7D5}"/>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27239072" y="228971"/>
            <a:ext cx="5760000" cy="2164768"/>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3999</TotalTime>
  <Words>969</Words>
  <Application>Microsoft Office PowerPoint</Application>
  <PresentationFormat>自定义</PresentationFormat>
  <Paragraphs>78</Paragraphs>
  <Slides>1</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vt:i4>
      </vt:variant>
    </vt:vector>
  </HeadingPairs>
  <TitlesOfParts>
    <vt:vector size="8" baseType="lpstr">
      <vt:lpstr>Arial</vt:lpstr>
      <vt:lpstr>Times New Roman</vt:lpstr>
      <vt:lpstr>华文仿宋</vt:lpstr>
      <vt:lpstr>Libre Baskerville</vt:lpstr>
      <vt:lpstr>Cambria Math</vt:lpstr>
      <vt:lpstr>Montserrat Light</vt:lpstr>
      <vt:lpstr>Blank Presentation</vt:lpstr>
      <vt:lpstr>PowerPoint 演示文稿</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CHEN YONG</cp:lastModifiedBy>
  <cp:revision>335</cp:revision>
  <cp:lastPrinted>2006-11-15T16:04:57Z</cp:lastPrinted>
  <dcterms:modified xsi:type="dcterms:W3CDTF">2021-06-21T14:36:08Z</dcterms:modified>
  <cp:category>templates for scientific poster</cp:category>
</cp:coreProperties>
</file>